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2"/>
  </p:notesMasterIdLst>
  <p:sldIdLst>
    <p:sldId id="256" r:id="rId5"/>
    <p:sldId id="301" r:id="rId6"/>
    <p:sldId id="302" r:id="rId7"/>
    <p:sldId id="257" r:id="rId8"/>
    <p:sldId id="258" r:id="rId9"/>
    <p:sldId id="289" r:id="rId10"/>
    <p:sldId id="291" r:id="rId11"/>
    <p:sldId id="259" r:id="rId12"/>
    <p:sldId id="260" r:id="rId13"/>
    <p:sldId id="292" r:id="rId14"/>
    <p:sldId id="290" r:id="rId15"/>
    <p:sldId id="261" r:id="rId16"/>
    <p:sldId id="262" r:id="rId17"/>
    <p:sldId id="293" r:id="rId18"/>
    <p:sldId id="298" r:id="rId19"/>
    <p:sldId id="263" r:id="rId20"/>
    <p:sldId id="264" r:id="rId21"/>
    <p:sldId id="265" r:id="rId22"/>
    <p:sldId id="266" r:id="rId23"/>
    <p:sldId id="267" r:id="rId24"/>
    <p:sldId id="268" r:id="rId25"/>
    <p:sldId id="269" r:id="rId26"/>
    <p:sldId id="294" r:id="rId27"/>
    <p:sldId id="297" r:id="rId28"/>
    <p:sldId id="270" r:id="rId29"/>
    <p:sldId id="272" r:id="rId30"/>
    <p:sldId id="271" r:id="rId31"/>
    <p:sldId id="295" r:id="rId32"/>
    <p:sldId id="296" r:id="rId33"/>
    <p:sldId id="273" r:id="rId34"/>
    <p:sldId id="274" r:id="rId35"/>
    <p:sldId id="275" r:id="rId36"/>
    <p:sldId id="299" r:id="rId37"/>
    <p:sldId id="300"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Lst>
  <p:sldSz cx="18288000" cy="10287000"/>
  <p:notesSz cx="6858000" cy="9144000"/>
  <p:embeddedFontLst>
    <p:embeddedFont>
      <p:font typeface="Abhaya Libre"/>
      <p:regular r:id="rId53"/>
    </p:embeddedFont>
    <p:embeddedFont>
      <p:font typeface="Gilroy"/>
      <p:regular r:id="rId54"/>
    </p:embeddedFont>
    <p:embeddedFont>
      <p:font typeface="Gilroy Bold"/>
      <p:regular r:id="rId55"/>
    </p:embeddedFont>
    <p:embeddedFont>
      <p:font typeface="Libre Franklin" pitchFamily="2" charset="0"/>
      <p:regular r:id="rId56"/>
      <p:bold r:id="rId57"/>
    </p:embeddedFont>
    <p:embeddedFont>
      <p:font typeface="Libre Franklin Bold"/>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10BD75-0525-4487-9DA1-C16EDA2AA1A6}" v="17" dt="2024-11-05T15:07:47.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63"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Lowe" userId="9696d494-e071-4e58-b900-473fdcb8ad5b" providerId="ADAL" clId="{2410BD75-0525-4487-9DA1-C16EDA2AA1A6}"/>
    <pc:docChg chg="undo custSel modSld">
      <pc:chgData name="Sophie Lowe" userId="9696d494-e071-4e58-b900-473fdcb8ad5b" providerId="ADAL" clId="{2410BD75-0525-4487-9DA1-C16EDA2AA1A6}" dt="2024-11-05T15:07:38.044" v="173" actId="20577"/>
      <pc:docMkLst>
        <pc:docMk/>
      </pc:docMkLst>
      <pc:sldChg chg="addSp delSp modSp mod delAnim">
        <pc:chgData name="Sophie Lowe" userId="9696d494-e071-4e58-b900-473fdcb8ad5b" providerId="ADAL" clId="{2410BD75-0525-4487-9DA1-C16EDA2AA1A6}" dt="2024-11-05T15:00:32.207" v="126" actId="20577"/>
        <pc:sldMkLst>
          <pc:docMk/>
          <pc:sldMk cId="2425550635" sldId="290"/>
        </pc:sldMkLst>
        <pc:spChg chg="add mod">
          <ac:chgData name="Sophie Lowe" userId="9696d494-e071-4e58-b900-473fdcb8ad5b" providerId="ADAL" clId="{2410BD75-0525-4487-9DA1-C16EDA2AA1A6}" dt="2024-11-05T15:00:32.207" v="126" actId="20577"/>
          <ac:spMkLst>
            <pc:docMk/>
            <pc:sldMk cId="2425550635" sldId="290"/>
            <ac:spMk id="5" creationId="{B48A8B4A-2386-0FD0-E53E-9CACBC53B862}"/>
          </ac:spMkLst>
        </pc:spChg>
        <pc:picChg chg="del">
          <ac:chgData name="Sophie Lowe" userId="9696d494-e071-4e58-b900-473fdcb8ad5b" providerId="ADAL" clId="{2410BD75-0525-4487-9DA1-C16EDA2AA1A6}" dt="2024-11-05T14:58:58.528" v="117" actId="478"/>
          <ac:picMkLst>
            <pc:docMk/>
            <pc:sldMk cId="2425550635" sldId="290"/>
            <ac:picMk id="3" creationId="{175515C1-BF8A-D5BA-08C0-1C6564520578}"/>
          </ac:picMkLst>
        </pc:picChg>
        <pc:picChg chg="add mod">
          <ac:chgData name="Sophie Lowe" userId="9696d494-e071-4e58-b900-473fdcb8ad5b" providerId="ADAL" clId="{2410BD75-0525-4487-9DA1-C16EDA2AA1A6}" dt="2024-11-05T15:00:27.028" v="124" actId="1076"/>
          <ac:picMkLst>
            <pc:docMk/>
            <pc:sldMk cId="2425550635" sldId="290"/>
            <ac:picMk id="4" creationId="{A121E6B1-0E77-01AA-AB7B-C3169B51AF7F}"/>
          </ac:picMkLst>
        </pc:picChg>
      </pc:sldChg>
      <pc:sldChg chg="addSp delSp modSp mod delAnim">
        <pc:chgData name="Sophie Lowe" userId="9696d494-e071-4e58-b900-473fdcb8ad5b" providerId="ADAL" clId="{2410BD75-0525-4487-9DA1-C16EDA2AA1A6}" dt="2024-11-05T14:58:19.075" v="116" actId="20577"/>
        <pc:sldMkLst>
          <pc:docMk/>
          <pc:sldMk cId="1268699892" sldId="291"/>
        </pc:sldMkLst>
        <pc:spChg chg="add mod">
          <ac:chgData name="Sophie Lowe" userId="9696d494-e071-4e58-b900-473fdcb8ad5b" providerId="ADAL" clId="{2410BD75-0525-4487-9DA1-C16EDA2AA1A6}" dt="2024-11-05T14:58:19.075" v="116" actId="20577"/>
          <ac:spMkLst>
            <pc:docMk/>
            <pc:sldMk cId="1268699892" sldId="291"/>
            <ac:spMk id="5" creationId="{B8050541-8841-BA4A-F68A-1CC607EC8664}"/>
          </ac:spMkLst>
        </pc:spChg>
        <pc:picChg chg="del">
          <ac:chgData name="Sophie Lowe" userId="9696d494-e071-4e58-b900-473fdcb8ad5b" providerId="ADAL" clId="{2410BD75-0525-4487-9DA1-C16EDA2AA1A6}" dt="2024-11-05T14:57:31.520" v="110" actId="478"/>
          <ac:picMkLst>
            <pc:docMk/>
            <pc:sldMk cId="1268699892" sldId="291"/>
            <ac:picMk id="2" creationId="{6A61C43A-76DF-34F5-2832-5D6C35449E2C}"/>
          </ac:picMkLst>
        </pc:picChg>
        <pc:picChg chg="add mod">
          <ac:chgData name="Sophie Lowe" userId="9696d494-e071-4e58-b900-473fdcb8ad5b" providerId="ADAL" clId="{2410BD75-0525-4487-9DA1-C16EDA2AA1A6}" dt="2024-11-05T14:58:09.964" v="114" actId="1076"/>
          <ac:picMkLst>
            <pc:docMk/>
            <pc:sldMk cId="1268699892" sldId="291"/>
            <ac:picMk id="4" creationId="{5E2725D1-886E-2A88-6E85-7B9918A047A4}"/>
          </ac:picMkLst>
        </pc:picChg>
      </pc:sldChg>
      <pc:sldChg chg="addSp delSp modSp mod delAnim">
        <pc:chgData name="Sophie Lowe" userId="9696d494-e071-4e58-b900-473fdcb8ad5b" providerId="ADAL" clId="{2410BD75-0525-4487-9DA1-C16EDA2AA1A6}" dt="2024-11-05T15:07:24.564" v="168" actId="20577"/>
        <pc:sldMkLst>
          <pc:docMk/>
          <pc:sldMk cId="2805674972" sldId="296"/>
        </pc:sldMkLst>
        <pc:spChg chg="add mod">
          <ac:chgData name="Sophie Lowe" userId="9696d494-e071-4e58-b900-473fdcb8ad5b" providerId="ADAL" clId="{2410BD75-0525-4487-9DA1-C16EDA2AA1A6}" dt="2024-11-05T15:07:24.564" v="168" actId="20577"/>
          <ac:spMkLst>
            <pc:docMk/>
            <pc:sldMk cId="2805674972" sldId="296"/>
            <ac:spMk id="5" creationId="{EB7D7EB9-B5BA-AE77-266B-9A0573E10AE0}"/>
          </ac:spMkLst>
        </pc:spChg>
        <pc:picChg chg="del">
          <ac:chgData name="Sophie Lowe" userId="9696d494-e071-4e58-b900-473fdcb8ad5b" providerId="ADAL" clId="{2410BD75-0525-4487-9DA1-C16EDA2AA1A6}" dt="2024-11-05T15:04:24.767" v="147" actId="478"/>
          <ac:picMkLst>
            <pc:docMk/>
            <pc:sldMk cId="2805674972" sldId="296"/>
            <ac:picMk id="2" creationId="{B67C524E-387C-FEE3-6C9A-36C7FBED6B99}"/>
          </ac:picMkLst>
        </pc:picChg>
        <pc:picChg chg="add mod">
          <ac:chgData name="Sophie Lowe" userId="9696d494-e071-4e58-b900-473fdcb8ad5b" providerId="ADAL" clId="{2410BD75-0525-4487-9DA1-C16EDA2AA1A6}" dt="2024-11-05T15:04:47.948" v="153" actId="1076"/>
          <ac:picMkLst>
            <pc:docMk/>
            <pc:sldMk cId="2805674972" sldId="296"/>
            <ac:picMk id="4" creationId="{F0F2F4AB-BD3A-B80F-D9FC-40708B9FBB7A}"/>
          </ac:picMkLst>
        </pc:picChg>
      </pc:sldChg>
      <pc:sldChg chg="addSp delSp modSp mod delAnim">
        <pc:chgData name="Sophie Lowe" userId="9696d494-e071-4e58-b900-473fdcb8ad5b" providerId="ADAL" clId="{2410BD75-0525-4487-9DA1-C16EDA2AA1A6}" dt="2024-11-05T15:07:15.130" v="167" actId="207"/>
        <pc:sldMkLst>
          <pc:docMk/>
          <pc:sldMk cId="2929041001" sldId="297"/>
        </pc:sldMkLst>
        <pc:spChg chg="add mod">
          <ac:chgData name="Sophie Lowe" userId="9696d494-e071-4e58-b900-473fdcb8ad5b" providerId="ADAL" clId="{2410BD75-0525-4487-9DA1-C16EDA2AA1A6}" dt="2024-11-05T15:07:15.130" v="167" actId="207"/>
          <ac:spMkLst>
            <pc:docMk/>
            <pc:sldMk cId="2929041001" sldId="297"/>
            <ac:spMk id="5" creationId="{ADB74F4A-5088-7350-7259-E259915F5F1E}"/>
          </ac:spMkLst>
        </pc:spChg>
        <pc:picChg chg="del">
          <ac:chgData name="Sophie Lowe" userId="9696d494-e071-4e58-b900-473fdcb8ad5b" providerId="ADAL" clId="{2410BD75-0525-4487-9DA1-C16EDA2AA1A6}" dt="2024-11-05T15:02:06.564" v="136" actId="478"/>
          <ac:picMkLst>
            <pc:docMk/>
            <pc:sldMk cId="2929041001" sldId="297"/>
            <ac:picMk id="2" creationId="{B8558AD1-98FE-C0D6-6508-9DF3E3171E23}"/>
          </ac:picMkLst>
        </pc:picChg>
        <pc:picChg chg="add mod">
          <ac:chgData name="Sophie Lowe" userId="9696d494-e071-4e58-b900-473fdcb8ad5b" providerId="ADAL" clId="{2410BD75-0525-4487-9DA1-C16EDA2AA1A6}" dt="2024-11-05T15:02:47.035" v="144" actId="1076"/>
          <ac:picMkLst>
            <pc:docMk/>
            <pc:sldMk cId="2929041001" sldId="297"/>
            <ac:picMk id="4" creationId="{3BB15ADD-A317-B1DF-2F9C-01FC5B22B0B8}"/>
          </ac:picMkLst>
        </pc:picChg>
      </pc:sldChg>
      <pc:sldChg chg="addSp delSp modSp mod delAnim">
        <pc:chgData name="Sophie Lowe" userId="9696d494-e071-4e58-b900-473fdcb8ad5b" providerId="ADAL" clId="{2410BD75-0525-4487-9DA1-C16EDA2AA1A6}" dt="2024-11-05T15:06:43.553" v="164" actId="20577"/>
        <pc:sldMkLst>
          <pc:docMk/>
          <pc:sldMk cId="2858077919" sldId="298"/>
        </pc:sldMkLst>
        <pc:spChg chg="add mod">
          <ac:chgData name="Sophie Lowe" userId="9696d494-e071-4e58-b900-473fdcb8ad5b" providerId="ADAL" clId="{2410BD75-0525-4487-9DA1-C16EDA2AA1A6}" dt="2024-11-05T15:06:43.553" v="164" actId="20577"/>
          <ac:spMkLst>
            <pc:docMk/>
            <pc:sldMk cId="2858077919" sldId="298"/>
            <ac:spMk id="5" creationId="{01C5DC34-E5A3-2AD8-D2C8-7A511788C67D}"/>
          </ac:spMkLst>
        </pc:spChg>
        <pc:picChg chg="del">
          <ac:chgData name="Sophie Lowe" userId="9696d494-e071-4e58-b900-473fdcb8ad5b" providerId="ADAL" clId="{2410BD75-0525-4487-9DA1-C16EDA2AA1A6}" dt="2024-11-05T15:00:52.256" v="127" actId="478"/>
          <ac:picMkLst>
            <pc:docMk/>
            <pc:sldMk cId="2858077919" sldId="298"/>
            <ac:picMk id="2" creationId="{5BB62A66-4E68-CBC5-96AD-40ECC06F9C6B}"/>
          </ac:picMkLst>
        </pc:picChg>
        <pc:picChg chg="add mod">
          <ac:chgData name="Sophie Lowe" userId="9696d494-e071-4e58-b900-473fdcb8ad5b" providerId="ADAL" clId="{2410BD75-0525-4487-9DA1-C16EDA2AA1A6}" dt="2024-11-05T15:01:44.307" v="134" actId="1076"/>
          <ac:picMkLst>
            <pc:docMk/>
            <pc:sldMk cId="2858077919" sldId="298"/>
            <ac:picMk id="4" creationId="{BDC047A9-14D4-FE04-7094-ED4A6748F752}"/>
          </ac:picMkLst>
        </pc:picChg>
      </pc:sldChg>
      <pc:sldChg chg="addSp delSp modSp mod delAnim">
        <pc:chgData name="Sophie Lowe" userId="9696d494-e071-4e58-b900-473fdcb8ad5b" providerId="ADAL" clId="{2410BD75-0525-4487-9DA1-C16EDA2AA1A6}" dt="2024-11-05T15:07:38.044" v="173" actId="20577"/>
        <pc:sldMkLst>
          <pc:docMk/>
          <pc:sldMk cId="3741696871" sldId="300"/>
        </pc:sldMkLst>
        <pc:spChg chg="add mod">
          <ac:chgData name="Sophie Lowe" userId="9696d494-e071-4e58-b900-473fdcb8ad5b" providerId="ADAL" clId="{2410BD75-0525-4487-9DA1-C16EDA2AA1A6}" dt="2024-11-05T15:07:38.044" v="173" actId="20577"/>
          <ac:spMkLst>
            <pc:docMk/>
            <pc:sldMk cId="3741696871" sldId="300"/>
            <ac:spMk id="5" creationId="{D25698BA-E00D-B822-8222-D4093D9AB6FA}"/>
          </ac:spMkLst>
        </pc:spChg>
        <pc:picChg chg="del">
          <ac:chgData name="Sophie Lowe" userId="9696d494-e071-4e58-b900-473fdcb8ad5b" providerId="ADAL" clId="{2410BD75-0525-4487-9DA1-C16EDA2AA1A6}" dt="2024-11-05T15:05:28.351" v="156" actId="478"/>
          <ac:picMkLst>
            <pc:docMk/>
            <pc:sldMk cId="3741696871" sldId="300"/>
            <ac:picMk id="2" creationId="{B2D7603C-C5EC-5FF7-264D-C102DA815B63}"/>
          </ac:picMkLst>
        </pc:picChg>
        <pc:picChg chg="add mod">
          <ac:chgData name="Sophie Lowe" userId="9696d494-e071-4e58-b900-473fdcb8ad5b" providerId="ADAL" clId="{2410BD75-0525-4487-9DA1-C16EDA2AA1A6}" dt="2024-11-05T15:06:02.916" v="161" actId="1076"/>
          <ac:picMkLst>
            <pc:docMk/>
            <pc:sldMk cId="3741696871" sldId="300"/>
            <ac:picMk id="4" creationId="{9468BA25-EF86-3991-9665-33DCD88E7E61}"/>
          </ac:picMkLst>
        </pc:picChg>
      </pc:sldChg>
      <pc:sldChg chg="addSp delSp modSp mod delAnim">
        <pc:chgData name="Sophie Lowe" userId="9696d494-e071-4e58-b900-473fdcb8ad5b" providerId="ADAL" clId="{2410BD75-0525-4487-9DA1-C16EDA2AA1A6}" dt="2024-11-05T14:57:27.068" v="109" actId="1076"/>
        <pc:sldMkLst>
          <pc:docMk/>
          <pc:sldMk cId="72007216" sldId="302"/>
        </pc:sldMkLst>
        <pc:spChg chg="add mod">
          <ac:chgData name="Sophie Lowe" userId="9696d494-e071-4e58-b900-473fdcb8ad5b" providerId="ADAL" clId="{2410BD75-0525-4487-9DA1-C16EDA2AA1A6}" dt="2024-11-05T14:57:27.068" v="109" actId="1076"/>
          <ac:spMkLst>
            <pc:docMk/>
            <pc:sldMk cId="72007216" sldId="302"/>
            <ac:spMk id="4" creationId="{A81C4F42-9EB1-E0D7-02E7-C290D4C11F7A}"/>
          </ac:spMkLst>
        </pc:spChg>
        <pc:picChg chg="del">
          <ac:chgData name="Sophie Lowe" userId="9696d494-e071-4e58-b900-473fdcb8ad5b" providerId="ADAL" clId="{2410BD75-0525-4487-9DA1-C16EDA2AA1A6}" dt="2024-11-05T14:54:44.131" v="0" actId="478"/>
          <ac:picMkLst>
            <pc:docMk/>
            <pc:sldMk cId="72007216" sldId="302"/>
            <ac:picMk id="2" creationId="{9E1E4DEC-DD50-58A3-6BB6-15BBBD114B98}"/>
          </ac:picMkLst>
        </pc:picChg>
        <pc:picChg chg="add mod">
          <ac:chgData name="Sophie Lowe" userId="9696d494-e071-4e58-b900-473fdcb8ad5b" providerId="ADAL" clId="{2410BD75-0525-4487-9DA1-C16EDA2AA1A6}" dt="2024-11-05T14:56:09.331" v="9" actId="14100"/>
          <ac:picMkLst>
            <pc:docMk/>
            <pc:sldMk cId="72007216" sldId="302"/>
            <ac:picMk id="6" creationId="{9ABB21B8-F690-AC3A-C0D8-08FEC86F10B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97B216-E7FB-426F-995D-80FCA071BBA5}" type="datetimeFigureOut">
              <a:rPr lang="en-GB" smtClean="0"/>
              <a:t>05/11/2024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E83A76-6399-42F6-AA66-704EF2D3A894}" type="slidenum">
              <a:rPr lang="en-GB" smtClean="0"/>
              <a:t>‹#›</a:t>
            </a:fld>
            <a:endParaRPr lang="en-GB"/>
          </a:p>
        </p:txBody>
      </p:sp>
    </p:spTree>
    <p:extLst>
      <p:ext uri="{BB962C8B-B14F-4D97-AF65-F5344CB8AC3E}">
        <p14:creationId xmlns:p14="http://schemas.microsoft.com/office/powerpoint/2010/main" val="3234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5E83A76-6399-42F6-AA66-704EF2D3A894}" type="slidenum">
              <a:rPr lang="en-GB" smtClean="0"/>
              <a:t>11</a:t>
            </a:fld>
            <a:endParaRPr lang="en-GB"/>
          </a:p>
        </p:txBody>
      </p:sp>
    </p:spTree>
    <p:extLst>
      <p:ext uri="{BB962C8B-B14F-4D97-AF65-F5344CB8AC3E}">
        <p14:creationId xmlns:p14="http://schemas.microsoft.com/office/powerpoint/2010/main" val="3699839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youtu.be/NyelP_Nj9yQ" TargetMode="External"/><Relationship Id="rId4" Type="http://schemas.openxmlformats.org/officeDocument/2006/relationships/hyperlink" Target="https://youtu.be/JSrRd5lwS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tmA_rhrZLYo" TargetMode="External"/><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hyperlink" Target="https://youtu.be/NyelP_Nj9yQ"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MNePqcWZ2k"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hyperlink" Target="https://youtu.be/NyelP_Nj9yQ"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mGJmjWytQPM" TargetMode="External"/><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hyperlink" Target="https://youtu.be/NyelP_Nj9yQ"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youtu.be/NyelP_Nj9yQ"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youtu.be/ZjHnruFPaI8" TargetMode="External"/><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hyperlink" Target="https://youtu.be/NyelP_Nj9yQ"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youtu.be/auz5IyV4TQw"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hyperlink" Target="https://youtu.be/NyelP_Nj9yQ"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26" Type="http://schemas.openxmlformats.org/officeDocument/2006/relationships/image" Target="../media/image42.sv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image" Target="../media/image18.png"/><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24" Type="http://schemas.openxmlformats.org/officeDocument/2006/relationships/image" Target="../media/image40.sv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28" Type="http://schemas.openxmlformats.org/officeDocument/2006/relationships/image" Target="../media/image44.sv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 Id="rId22" Type="http://schemas.openxmlformats.org/officeDocument/2006/relationships/image" Target="../media/image38.svg"/><Relationship Id="rId27"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3C47A"/>
        </a:solidFill>
        <a:effectLst/>
      </p:bgPr>
    </p:bg>
    <p:spTree>
      <p:nvGrpSpPr>
        <p:cNvPr id="1" name=""/>
        <p:cNvGrpSpPr/>
        <p:nvPr/>
      </p:nvGrpSpPr>
      <p:grpSpPr>
        <a:xfrm>
          <a:off x="0" y="0"/>
          <a:ext cx="0" cy="0"/>
          <a:chOff x="0" y="0"/>
          <a:chExt cx="0" cy="0"/>
        </a:xfrm>
      </p:grpSpPr>
      <p:sp>
        <p:nvSpPr>
          <p:cNvPr id="2" name="Freeform 2" descr="Duotone Curve  Corner Shape"/>
          <p:cNvSpPr/>
          <p:nvPr/>
        </p:nvSpPr>
        <p:spPr>
          <a:xfrm rot="-5400000">
            <a:off x="8110650" y="228282"/>
            <a:ext cx="10196468" cy="10158231"/>
          </a:xfrm>
          <a:custGeom>
            <a:avLst/>
            <a:gdLst/>
            <a:ahLst/>
            <a:cxnLst/>
            <a:rect l="l" t="t" r="r" b="b"/>
            <a:pathLst>
              <a:path w="10196468" h="10158231">
                <a:moveTo>
                  <a:pt x="0" y="0"/>
                </a:moveTo>
                <a:lnTo>
                  <a:pt x="10196468" y="0"/>
                </a:lnTo>
                <a:lnTo>
                  <a:pt x="10196468" y="10158231"/>
                </a:lnTo>
                <a:lnTo>
                  <a:pt x="0" y="101582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2073809" y="-240205"/>
            <a:ext cx="10527205" cy="10527205"/>
            <a:chOff x="0" y="0"/>
            <a:chExt cx="3282950" cy="3282950"/>
          </a:xfrm>
        </p:grpSpPr>
        <p:sp>
          <p:nvSpPr>
            <p:cNvPr id="4" name="Freeform 4"/>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4"/>
              <a:stretch>
                <a:fillRect/>
              </a:stretch>
            </a:blipFill>
            <a:ln cap="sq">
              <a:noFill/>
              <a:prstDash val="solid"/>
              <a:miter/>
            </a:ln>
          </p:spPr>
          <p:txBody>
            <a:bodyPr/>
            <a:lstStyle/>
            <a:p>
              <a:endParaRPr lang="en-GB"/>
            </a:p>
          </p:txBody>
        </p:sp>
      </p:grpSp>
      <p:sp>
        <p:nvSpPr>
          <p:cNvPr id="5" name="TextBox 5"/>
          <p:cNvSpPr txBox="1"/>
          <p:nvPr/>
        </p:nvSpPr>
        <p:spPr>
          <a:xfrm>
            <a:off x="8587907" y="3564308"/>
            <a:ext cx="8239972" cy="1459089"/>
          </a:xfrm>
          <a:prstGeom prst="rect">
            <a:avLst/>
          </a:prstGeom>
        </p:spPr>
        <p:txBody>
          <a:bodyPr lIns="0" tIns="0" rIns="0" bIns="0" rtlCol="0" anchor="t">
            <a:spAutoFit/>
          </a:bodyPr>
          <a:lstStyle/>
          <a:p>
            <a:pPr marL="0" lvl="0" indent="0" algn="l">
              <a:lnSpc>
                <a:spcPts val="10944"/>
              </a:lnSpc>
            </a:pPr>
            <a:r>
              <a:rPr lang="en-US" sz="10944" b="1">
                <a:solidFill>
                  <a:srgbClr val="000000"/>
                </a:solidFill>
                <a:latin typeface="Gilroy Bold"/>
                <a:ea typeface="Gilroy Bold"/>
                <a:cs typeface="Gilroy Bold"/>
                <a:sym typeface="Gilroy Bold"/>
              </a:rPr>
              <a:t>Swift Street</a:t>
            </a:r>
          </a:p>
        </p:txBody>
      </p:sp>
      <p:sp>
        <p:nvSpPr>
          <p:cNvPr id="6" name="TextBox 6"/>
          <p:cNvSpPr txBox="1"/>
          <p:nvPr/>
        </p:nvSpPr>
        <p:spPr>
          <a:xfrm>
            <a:off x="8587907" y="5143500"/>
            <a:ext cx="8870493" cy="2676525"/>
          </a:xfrm>
          <a:prstGeom prst="rect">
            <a:avLst/>
          </a:prstGeom>
        </p:spPr>
        <p:txBody>
          <a:bodyPr lIns="0" tIns="0" rIns="0" bIns="0" rtlCol="0" anchor="t">
            <a:spAutoFit/>
          </a:bodyPr>
          <a:lstStyle/>
          <a:p>
            <a:pPr algn="l">
              <a:lnSpc>
                <a:spcPts val="5694"/>
              </a:lnSpc>
            </a:pPr>
            <a:r>
              <a:rPr lang="en-US" sz="4745" b="1">
                <a:solidFill>
                  <a:srgbClr val="000000"/>
                </a:solidFill>
                <a:latin typeface="Libre Franklin Bold"/>
                <a:ea typeface="Libre Franklin Bold"/>
                <a:cs typeface="Libre Franklin Bold"/>
                <a:sym typeface="Libre Franklin Bold"/>
              </a:rPr>
              <a:t>A Green Careers Week Challenge</a:t>
            </a:r>
          </a:p>
          <a:p>
            <a:pPr algn="l">
              <a:lnSpc>
                <a:spcPts val="5694"/>
              </a:lnSpc>
            </a:pPr>
            <a:endParaRPr lang="en-US" sz="4745" b="1">
              <a:solidFill>
                <a:srgbClr val="000000"/>
              </a:solidFill>
              <a:latin typeface="Libre Franklin Bold"/>
              <a:ea typeface="Libre Franklin Bold"/>
              <a:cs typeface="Libre Franklin Bold"/>
              <a:sym typeface="Libre Franklin Bold"/>
            </a:endParaRPr>
          </a:p>
          <a:p>
            <a:pPr algn="l">
              <a:lnSpc>
                <a:spcPts val="4200"/>
              </a:lnSpc>
              <a:spcBef>
                <a:spcPct val="0"/>
              </a:spcBef>
            </a:pPr>
            <a:r>
              <a:rPr lang="en-US" sz="3500" b="1">
                <a:solidFill>
                  <a:srgbClr val="000000"/>
                </a:solidFill>
                <a:latin typeface="Libre Franklin Bold"/>
                <a:ea typeface="Libre Franklin Bold"/>
                <a:cs typeface="Libre Franklin Bold"/>
                <a:sym typeface="Libre Franklin Bold"/>
              </a:rPr>
              <a:t>Green Jobs for Nature</a:t>
            </a:r>
          </a:p>
        </p:txBody>
      </p:sp>
      <p:sp>
        <p:nvSpPr>
          <p:cNvPr id="7" name="TextBox 7"/>
          <p:cNvSpPr txBox="1"/>
          <p:nvPr/>
        </p:nvSpPr>
        <p:spPr>
          <a:xfrm>
            <a:off x="12453840" y="9578186"/>
            <a:ext cx="5668417" cy="488315"/>
          </a:xfrm>
          <a:prstGeom prst="rect">
            <a:avLst/>
          </a:prstGeom>
        </p:spPr>
        <p:txBody>
          <a:bodyPr lIns="0" tIns="0" rIns="0" bIns="0" rtlCol="0" anchor="t">
            <a:spAutoFit/>
          </a:bodyPr>
          <a:lstStyle/>
          <a:p>
            <a:pPr algn="l">
              <a:lnSpc>
                <a:spcPts val="1959"/>
              </a:lnSpc>
              <a:spcBef>
                <a:spcPct val="0"/>
              </a:spcBef>
            </a:pPr>
            <a:r>
              <a:rPr lang="en-US" sz="1399">
                <a:solidFill>
                  <a:srgbClr val="000000"/>
                </a:solidFill>
                <a:latin typeface="Libre Franklin"/>
                <a:ea typeface="Libre Franklin"/>
                <a:cs typeface="Libre Franklin"/>
                <a:sym typeface="Libre Franklin"/>
              </a:rPr>
              <a:t>Swift Street © 2024 by Chartered Institute of Ecology and Environmental Management is licensed under CC BY-NC-SA 4.0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2736455"/>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Task 2</a:t>
            </a:r>
          </a:p>
          <a:p>
            <a:pPr algn="ctr">
              <a:lnSpc>
                <a:spcPts val="7000"/>
              </a:lnSpc>
            </a:pPr>
            <a:endParaRPr lang="en-US" sz="8000" b="1" dirty="0">
              <a:solidFill>
                <a:srgbClr val="000000"/>
              </a:solidFill>
              <a:latin typeface="Gilroy Bold"/>
              <a:ea typeface="Gilroy Bold"/>
              <a:cs typeface="Gilroy Bold"/>
              <a:sym typeface="Gilroy Bold"/>
            </a:endParaRPr>
          </a:p>
          <a:p>
            <a:pPr algn="ctr">
              <a:lnSpc>
                <a:spcPts val="7000"/>
              </a:lnSpc>
            </a:pPr>
            <a:r>
              <a:rPr lang="en-US" sz="8000" b="1" dirty="0">
                <a:solidFill>
                  <a:srgbClr val="000000"/>
                </a:solidFill>
                <a:latin typeface="Gilroy Bold"/>
                <a:ea typeface="Gilroy Bold"/>
                <a:cs typeface="Gilroy Bold"/>
                <a:sym typeface="Gilroy Bold"/>
              </a:rPr>
              <a:t>Species Research</a:t>
            </a:r>
          </a:p>
        </p:txBody>
      </p:sp>
    </p:spTree>
    <p:extLst>
      <p:ext uri="{BB962C8B-B14F-4D97-AF65-F5344CB8AC3E}">
        <p14:creationId xmlns:p14="http://schemas.microsoft.com/office/powerpoint/2010/main" val="32837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1E6B1-0E77-01AA-AB7B-C3169B51AF7F}"/>
              </a:ext>
            </a:extLst>
          </p:cNvPr>
          <p:cNvPicPr>
            <a:picLocks noChangeAspect="1"/>
          </p:cNvPicPr>
          <p:nvPr/>
        </p:nvPicPr>
        <p:blipFill>
          <a:blip r:embed="rId3"/>
          <a:stretch>
            <a:fillRect/>
          </a:stretch>
        </p:blipFill>
        <p:spPr>
          <a:xfrm>
            <a:off x="2971800" y="571500"/>
            <a:ext cx="12344400" cy="7364666"/>
          </a:xfrm>
          <a:prstGeom prst="rect">
            <a:avLst/>
          </a:prstGeom>
        </p:spPr>
      </p:pic>
      <p:sp>
        <p:nvSpPr>
          <p:cNvPr id="5" name="TextBox 4">
            <a:extLst>
              <a:ext uri="{FF2B5EF4-FFF2-40B4-BE49-F238E27FC236}">
                <a16:creationId xmlns:a16="http://schemas.microsoft.com/office/drawing/2014/main" id="{B48A8B4A-2386-0FD0-E53E-9CACBC53B862}"/>
              </a:ext>
            </a:extLst>
          </p:cNvPr>
          <p:cNvSpPr txBox="1"/>
          <p:nvPr/>
        </p:nvSpPr>
        <p:spPr>
          <a:xfrm>
            <a:off x="2362200" y="8203636"/>
            <a:ext cx="13563600" cy="1446550"/>
          </a:xfrm>
          <a:prstGeom prst="rect">
            <a:avLst/>
          </a:prstGeom>
          <a:noFill/>
        </p:spPr>
        <p:txBody>
          <a:bodyPr wrap="square">
            <a:spAutoFit/>
          </a:bodyPr>
          <a:lstStyle/>
          <a:p>
            <a:pPr algn="ctr"/>
            <a:r>
              <a:rPr lang="en-GB" sz="8800" dirty="0">
                <a:hlinkClick r:id="rId4"/>
              </a:rPr>
              <a:t>Click here to watch video 3</a:t>
            </a:r>
            <a:endParaRPr lang="en-GB" sz="8800" dirty="0">
              <a:hlinkClick r:id="rId5"/>
            </a:endParaRPr>
          </a:p>
        </p:txBody>
      </p:sp>
    </p:spTree>
    <p:extLst>
      <p:ext uri="{BB962C8B-B14F-4D97-AF65-F5344CB8AC3E}">
        <p14:creationId xmlns:p14="http://schemas.microsoft.com/office/powerpoint/2010/main" val="242555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3744519" y="182509"/>
            <a:ext cx="4299222" cy="3890560"/>
          </a:xfrm>
          <a:custGeom>
            <a:avLst/>
            <a:gdLst/>
            <a:ahLst/>
            <a:cxnLst/>
            <a:rect l="l" t="t" r="r" b="b"/>
            <a:pathLst>
              <a:path w="4299222" h="3890560">
                <a:moveTo>
                  <a:pt x="4299222" y="0"/>
                </a:moveTo>
                <a:lnTo>
                  <a:pt x="0" y="0"/>
                </a:lnTo>
                <a:lnTo>
                  <a:pt x="0" y="3890560"/>
                </a:lnTo>
                <a:lnTo>
                  <a:pt x="4299222" y="3890560"/>
                </a:lnTo>
                <a:lnTo>
                  <a:pt x="4299222" y="0"/>
                </a:lnTo>
                <a:close/>
              </a:path>
            </a:pathLst>
          </a:custGeom>
          <a:blipFill>
            <a:blip r:embed="rId2"/>
            <a:stretch>
              <a:fillRect b="-10457"/>
            </a:stretch>
          </a:blipFill>
        </p:spPr>
        <p:txBody>
          <a:bodyPr/>
          <a:lstStyle/>
          <a:p>
            <a:endParaRPr lang="en-GB"/>
          </a:p>
        </p:txBody>
      </p:sp>
      <p:sp>
        <p:nvSpPr>
          <p:cNvPr id="3" name="TextBox 3"/>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Environmental Adviser</a:t>
            </a:r>
          </a:p>
          <a:p>
            <a:pPr algn="l">
              <a:lnSpc>
                <a:spcPts val="5000"/>
              </a:lnSpc>
            </a:pPr>
            <a:r>
              <a:rPr lang="en-US" sz="5000" b="1">
                <a:solidFill>
                  <a:srgbClr val="000000"/>
                </a:solidFill>
                <a:latin typeface="Gilroy Bold"/>
                <a:ea typeface="Gilroy Bold"/>
                <a:cs typeface="Gilroy Bold"/>
                <a:sym typeface="Gilroy Bold"/>
              </a:rPr>
              <a:t>Activity 2: Species Research</a:t>
            </a:r>
          </a:p>
        </p:txBody>
      </p:sp>
      <p:sp>
        <p:nvSpPr>
          <p:cNvPr id="4" name="TextBox 4"/>
          <p:cNvSpPr txBox="1"/>
          <p:nvPr/>
        </p:nvSpPr>
        <p:spPr>
          <a:xfrm>
            <a:off x="381616" y="2070639"/>
            <a:ext cx="12834138" cy="7120890"/>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Gilroy"/>
                <a:ea typeface="Gilroy"/>
                <a:cs typeface="Gilroy"/>
                <a:sym typeface="Gilroy"/>
              </a:rPr>
              <a:t>For this, you will need to carry out research into species of interest and concern in order to find out more about them and their </a:t>
            </a:r>
            <a:r>
              <a:rPr lang="en-US" sz="2400" dirty="0" err="1">
                <a:solidFill>
                  <a:srgbClr val="000000"/>
                </a:solidFill>
                <a:latin typeface="Gilroy"/>
                <a:ea typeface="Gilroy"/>
                <a:cs typeface="Gilroy"/>
                <a:sym typeface="Gilroy"/>
              </a:rPr>
              <a:t>behaviour</a:t>
            </a:r>
            <a:r>
              <a:rPr lang="en-US" sz="2400" dirty="0">
                <a:solidFill>
                  <a:srgbClr val="000000"/>
                </a:solidFill>
                <a:latin typeface="Gilroy"/>
                <a:ea typeface="Gilroy"/>
                <a:cs typeface="Gilroy"/>
                <a:sym typeface="Gilroy"/>
              </a:rPr>
              <a:t> and how they are typically managed.</a:t>
            </a:r>
          </a:p>
          <a:p>
            <a:pPr algn="l">
              <a:lnSpc>
                <a:spcPts val="3359"/>
              </a:lnSpc>
              <a:spcBef>
                <a:spcPct val="0"/>
              </a:spcBef>
            </a:pPr>
            <a:endParaRPr lang="en-US" sz="2400" dirty="0">
              <a:solidFill>
                <a:srgbClr val="000000"/>
              </a:solidFill>
              <a:latin typeface="Gilroy"/>
              <a:ea typeface="Gilroy"/>
              <a:cs typeface="Gilroy"/>
              <a:sym typeface="Gilroy"/>
            </a:endParaRPr>
          </a:p>
          <a:p>
            <a:pPr algn="l">
              <a:lnSpc>
                <a:spcPts val="3359"/>
              </a:lnSpc>
              <a:spcBef>
                <a:spcPct val="0"/>
              </a:spcBef>
            </a:pPr>
            <a:r>
              <a:rPr lang="en-US" sz="2400" dirty="0">
                <a:solidFill>
                  <a:srgbClr val="000000"/>
                </a:solidFill>
                <a:latin typeface="Gilroy"/>
                <a:ea typeface="Gilroy"/>
                <a:cs typeface="Gilroy"/>
                <a:sym typeface="Gilroy"/>
              </a:rPr>
              <a:t>Several species of interest have been found at Swift Street, in groups you will need to research one of these species and present your findings on these. You have been asked to consider how Swift Street could be changed to support the species that you have researched.</a:t>
            </a:r>
          </a:p>
          <a:p>
            <a:pPr algn="l">
              <a:lnSpc>
                <a:spcPts val="3359"/>
              </a:lnSpc>
              <a:spcBef>
                <a:spcPct val="0"/>
              </a:spcBef>
            </a:pPr>
            <a:endParaRPr lang="en-US" sz="2400" dirty="0">
              <a:solidFill>
                <a:srgbClr val="000000"/>
              </a:solidFill>
              <a:latin typeface="Gilroy"/>
              <a:ea typeface="Gilroy"/>
              <a:cs typeface="Gilroy"/>
              <a:sym typeface="Gilroy"/>
            </a:endParaRPr>
          </a:p>
          <a:p>
            <a:pPr algn="l">
              <a:lnSpc>
                <a:spcPts val="3359"/>
              </a:lnSpc>
              <a:spcBef>
                <a:spcPct val="0"/>
              </a:spcBef>
            </a:pPr>
            <a:r>
              <a:rPr lang="en-US" sz="2400" dirty="0">
                <a:solidFill>
                  <a:srgbClr val="000000"/>
                </a:solidFill>
                <a:latin typeface="Gilroy"/>
                <a:ea typeface="Gilroy"/>
                <a:cs typeface="Gilroy"/>
                <a:sym typeface="Gilroy"/>
              </a:rPr>
              <a:t>The species of interest are:</a:t>
            </a:r>
          </a:p>
          <a:p>
            <a:pPr algn="l">
              <a:lnSpc>
                <a:spcPts val="3359"/>
              </a:lnSpc>
              <a:spcBef>
                <a:spcPct val="0"/>
              </a:spcBef>
            </a:pPr>
            <a:r>
              <a:rPr lang="en-US" sz="2400" dirty="0">
                <a:solidFill>
                  <a:srgbClr val="000000"/>
                </a:solidFill>
                <a:latin typeface="Gilroy"/>
                <a:ea typeface="Gilroy"/>
                <a:cs typeface="Gilroy"/>
                <a:sym typeface="Gilroy"/>
              </a:rPr>
              <a:t>Earthworms</a:t>
            </a:r>
          </a:p>
          <a:p>
            <a:pPr algn="l">
              <a:lnSpc>
                <a:spcPts val="3359"/>
              </a:lnSpc>
              <a:spcBef>
                <a:spcPct val="0"/>
              </a:spcBef>
            </a:pPr>
            <a:r>
              <a:rPr lang="en-US" sz="2400" dirty="0">
                <a:solidFill>
                  <a:srgbClr val="000000"/>
                </a:solidFill>
                <a:latin typeface="Gilroy"/>
                <a:ea typeface="Gilroy"/>
                <a:cs typeface="Gilroy"/>
                <a:sym typeface="Gilroy"/>
              </a:rPr>
              <a:t>Water Vole</a:t>
            </a:r>
          </a:p>
          <a:p>
            <a:pPr algn="l">
              <a:lnSpc>
                <a:spcPts val="3359"/>
              </a:lnSpc>
              <a:spcBef>
                <a:spcPct val="0"/>
              </a:spcBef>
            </a:pPr>
            <a:r>
              <a:rPr lang="en-US" sz="2400" dirty="0">
                <a:solidFill>
                  <a:srgbClr val="000000"/>
                </a:solidFill>
                <a:latin typeface="Gilroy"/>
                <a:ea typeface="Gilroy"/>
                <a:cs typeface="Gilroy"/>
                <a:sym typeface="Gilroy"/>
              </a:rPr>
              <a:t>Beaver</a:t>
            </a:r>
          </a:p>
          <a:p>
            <a:pPr algn="l">
              <a:lnSpc>
                <a:spcPts val="3359"/>
              </a:lnSpc>
              <a:spcBef>
                <a:spcPct val="0"/>
              </a:spcBef>
            </a:pPr>
            <a:r>
              <a:rPr lang="en-US" sz="2400" dirty="0">
                <a:solidFill>
                  <a:srgbClr val="000000"/>
                </a:solidFill>
                <a:latin typeface="Gilroy"/>
                <a:ea typeface="Gilroy"/>
                <a:cs typeface="Gilroy"/>
                <a:sym typeface="Gilroy"/>
              </a:rPr>
              <a:t>Hedgehog</a:t>
            </a:r>
          </a:p>
          <a:p>
            <a:pPr algn="l">
              <a:lnSpc>
                <a:spcPts val="3359"/>
              </a:lnSpc>
              <a:spcBef>
                <a:spcPct val="0"/>
              </a:spcBef>
            </a:pPr>
            <a:r>
              <a:rPr lang="en-US" sz="2400" dirty="0">
                <a:solidFill>
                  <a:srgbClr val="000000"/>
                </a:solidFill>
                <a:latin typeface="Gilroy"/>
                <a:ea typeface="Gilroy"/>
                <a:cs typeface="Gilroy"/>
                <a:sym typeface="Gilroy"/>
              </a:rPr>
              <a:t>Bats</a:t>
            </a:r>
          </a:p>
          <a:p>
            <a:pPr algn="l">
              <a:lnSpc>
                <a:spcPts val="3359"/>
              </a:lnSpc>
              <a:spcBef>
                <a:spcPct val="0"/>
              </a:spcBef>
            </a:pPr>
            <a:endParaRPr lang="en-US" sz="2400" dirty="0">
              <a:solidFill>
                <a:srgbClr val="000000"/>
              </a:solidFill>
              <a:latin typeface="Gilroy"/>
              <a:ea typeface="Gilroy"/>
              <a:cs typeface="Gilroy"/>
              <a:sym typeface="Gilroy"/>
            </a:endParaRPr>
          </a:p>
          <a:p>
            <a:pPr algn="l">
              <a:lnSpc>
                <a:spcPts val="3359"/>
              </a:lnSpc>
              <a:spcBef>
                <a:spcPct val="0"/>
              </a:spcBef>
            </a:pPr>
            <a:r>
              <a:rPr lang="en-US" sz="2400" dirty="0">
                <a:solidFill>
                  <a:srgbClr val="000000"/>
                </a:solidFill>
                <a:latin typeface="Gilroy"/>
                <a:ea typeface="Gilroy"/>
                <a:cs typeface="Gilroy"/>
                <a:sym typeface="Gilroy"/>
              </a:rPr>
              <a:t>Once you have created your ideas, you will be required to present them to the rest of your class, so choose a spokesperson from your group!</a:t>
            </a:r>
          </a:p>
        </p:txBody>
      </p:sp>
      <p:sp>
        <p:nvSpPr>
          <p:cNvPr id="5" name="Freeform 5"/>
          <p:cNvSpPr/>
          <p:nvPr/>
        </p:nvSpPr>
        <p:spPr>
          <a:xfrm>
            <a:off x="10393802" y="5909916"/>
            <a:ext cx="3946716" cy="2220027"/>
          </a:xfrm>
          <a:custGeom>
            <a:avLst/>
            <a:gdLst/>
            <a:ahLst/>
            <a:cxnLst/>
            <a:rect l="l" t="t" r="r" b="b"/>
            <a:pathLst>
              <a:path w="3946716" h="2220027">
                <a:moveTo>
                  <a:pt x="0" y="0"/>
                </a:moveTo>
                <a:lnTo>
                  <a:pt x="3946715" y="0"/>
                </a:lnTo>
                <a:lnTo>
                  <a:pt x="3946715" y="2220027"/>
                </a:lnTo>
                <a:lnTo>
                  <a:pt x="0" y="2220027"/>
                </a:lnTo>
                <a:lnTo>
                  <a:pt x="0" y="0"/>
                </a:lnTo>
                <a:close/>
              </a:path>
            </a:pathLst>
          </a:custGeom>
          <a:blipFill>
            <a:blip r:embed="rId3"/>
            <a:stretch>
              <a:fillRect/>
            </a:stretch>
          </a:blipFill>
        </p:spPr>
        <p:txBody>
          <a:bodyPr/>
          <a:lstStyle/>
          <a:p>
            <a:endParaRPr lang="en-GB"/>
          </a:p>
        </p:txBody>
      </p:sp>
      <p:sp>
        <p:nvSpPr>
          <p:cNvPr id="6" name="Freeform 6" descr="a hedgehog in the grass"/>
          <p:cNvSpPr/>
          <p:nvPr/>
        </p:nvSpPr>
        <p:spPr>
          <a:xfrm>
            <a:off x="14845342" y="5909916"/>
            <a:ext cx="3078028" cy="2220027"/>
          </a:xfrm>
          <a:custGeom>
            <a:avLst/>
            <a:gdLst/>
            <a:ahLst/>
            <a:cxnLst/>
            <a:rect l="l" t="t" r="r" b="b"/>
            <a:pathLst>
              <a:path w="3078028" h="2220027">
                <a:moveTo>
                  <a:pt x="0" y="0"/>
                </a:moveTo>
                <a:lnTo>
                  <a:pt x="3078028" y="0"/>
                </a:lnTo>
                <a:lnTo>
                  <a:pt x="3078028" y="2220027"/>
                </a:lnTo>
                <a:lnTo>
                  <a:pt x="0" y="2220027"/>
                </a:lnTo>
                <a:lnTo>
                  <a:pt x="0" y="0"/>
                </a:lnTo>
                <a:close/>
              </a:path>
            </a:pathLst>
          </a:custGeom>
          <a:blipFill>
            <a:blip r:embed="rId4"/>
            <a:stretch>
              <a:fillRect/>
            </a:stretch>
          </a:blipFill>
        </p:spPr>
        <p:txBody>
          <a:bodyPr/>
          <a:lstStyle/>
          <a:p>
            <a:endParaRPr lang="en-GB"/>
          </a:p>
        </p:txBody>
      </p:sp>
      <p:sp>
        <p:nvSpPr>
          <p:cNvPr id="7" name="Freeform 7"/>
          <p:cNvSpPr/>
          <p:nvPr/>
        </p:nvSpPr>
        <p:spPr>
          <a:xfrm>
            <a:off x="7121338" y="5909916"/>
            <a:ext cx="2767639" cy="2220027"/>
          </a:xfrm>
          <a:custGeom>
            <a:avLst/>
            <a:gdLst/>
            <a:ahLst/>
            <a:cxnLst/>
            <a:rect l="l" t="t" r="r" b="b"/>
            <a:pathLst>
              <a:path w="2767639" h="2220027">
                <a:moveTo>
                  <a:pt x="0" y="0"/>
                </a:moveTo>
                <a:lnTo>
                  <a:pt x="2767639" y="0"/>
                </a:lnTo>
                <a:lnTo>
                  <a:pt x="2767639" y="2220027"/>
                </a:lnTo>
                <a:lnTo>
                  <a:pt x="0" y="2220027"/>
                </a:lnTo>
                <a:lnTo>
                  <a:pt x="0" y="0"/>
                </a:lnTo>
                <a:close/>
              </a:path>
            </a:pathLst>
          </a:custGeom>
          <a:blipFill>
            <a:blip r:embed="rId5"/>
            <a:stretch>
              <a:fillRect l="-86478" r="-88118" b="-110962"/>
            </a:stretch>
          </a:blipFill>
        </p:spPr>
        <p:txBody>
          <a:bodyPr/>
          <a:lstStyle/>
          <a:p>
            <a:endParaRPr lang="en-GB"/>
          </a:p>
        </p:txBody>
      </p:sp>
      <p:sp>
        <p:nvSpPr>
          <p:cNvPr id="8" name="Freeform 8"/>
          <p:cNvSpPr/>
          <p:nvPr/>
        </p:nvSpPr>
        <p:spPr>
          <a:xfrm>
            <a:off x="4420025" y="5909916"/>
            <a:ext cx="2191879" cy="2220027"/>
          </a:xfrm>
          <a:custGeom>
            <a:avLst/>
            <a:gdLst/>
            <a:ahLst/>
            <a:cxnLst/>
            <a:rect l="l" t="t" r="r" b="b"/>
            <a:pathLst>
              <a:path w="2191879" h="2220027">
                <a:moveTo>
                  <a:pt x="0" y="0"/>
                </a:moveTo>
                <a:lnTo>
                  <a:pt x="2191879" y="0"/>
                </a:lnTo>
                <a:lnTo>
                  <a:pt x="2191879" y="2220027"/>
                </a:lnTo>
                <a:lnTo>
                  <a:pt x="0" y="2220027"/>
                </a:lnTo>
                <a:lnTo>
                  <a:pt x="0" y="0"/>
                </a:lnTo>
                <a:close/>
              </a:path>
            </a:pathLst>
          </a:custGeom>
          <a:blipFill>
            <a:blip r:embed="rId6"/>
            <a:stretch>
              <a:fillRect r="-61279" b="-6288"/>
            </a:stretch>
          </a:blip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2100" y="8146655"/>
            <a:ext cx="1758730" cy="175873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a:stretch>
            </a:blipFill>
            <a:ln cap="sq">
              <a:noFill/>
              <a:prstDash val="solid"/>
              <a:miter/>
            </a:ln>
          </p:spPr>
          <p:txBody>
            <a:bodyPr/>
            <a:lstStyle/>
            <a:p>
              <a:endParaRPr lang="en-GB"/>
            </a:p>
          </p:txBody>
        </p:sp>
      </p:grpSp>
      <p:grpSp>
        <p:nvGrpSpPr>
          <p:cNvPr id="4" name="Group 4"/>
          <p:cNvGrpSpPr/>
          <p:nvPr/>
        </p:nvGrpSpPr>
        <p:grpSpPr>
          <a:xfrm>
            <a:off x="7636204" y="331828"/>
            <a:ext cx="10384504" cy="9706303"/>
            <a:chOff x="0" y="0"/>
            <a:chExt cx="2735013" cy="2556393"/>
          </a:xfrm>
        </p:grpSpPr>
        <p:sp>
          <p:nvSpPr>
            <p:cNvPr id="5" name="Freeform 5"/>
            <p:cNvSpPr/>
            <p:nvPr/>
          </p:nvSpPr>
          <p:spPr>
            <a:xfrm>
              <a:off x="0" y="0"/>
              <a:ext cx="2735013" cy="2556393"/>
            </a:xfrm>
            <a:custGeom>
              <a:avLst/>
              <a:gdLst/>
              <a:ahLst/>
              <a:cxnLst/>
              <a:rect l="l" t="t" r="r" b="b"/>
              <a:pathLst>
                <a:path w="2735013" h="2556393">
                  <a:moveTo>
                    <a:pt x="0" y="0"/>
                  </a:moveTo>
                  <a:lnTo>
                    <a:pt x="2735013" y="0"/>
                  </a:lnTo>
                  <a:lnTo>
                    <a:pt x="2735013" y="2556393"/>
                  </a:lnTo>
                  <a:lnTo>
                    <a:pt x="0" y="2556393"/>
                  </a:lnTo>
                  <a:close/>
                </a:path>
              </a:pathLst>
            </a:custGeom>
            <a:solidFill>
              <a:srgbClr val="A3C47A"/>
            </a:solidFill>
          </p:spPr>
          <p:txBody>
            <a:bodyPr/>
            <a:lstStyle/>
            <a:p>
              <a:endParaRPr lang="en-GB"/>
            </a:p>
          </p:txBody>
        </p:sp>
        <p:sp>
          <p:nvSpPr>
            <p:cNvPr id="6" name="TextBox 6"/>
            <p:cNvSpPr txBox="1"/>
            <p:nvPr/>
          </p:nvSpPr>
          <p:spPr>
            <a:xfrm>
              <a:off x="0" y="-76200"/>
              <a:ext cx="2735013" cy="2632593"/>
            </a:xfrm>
            <a:prstGeom prst="rect">
              <a:avLst/>
            </a:prstGeom>
          </p:spPr>
          <p:txBody>
            <a:bodyPr lIns="50800" tIns="50800" rIns="50800" bIns="50800" rtlCol="0" anchor="ctr"/>
            <a:lstStyle/>
            <a:p>
              <a:pPr algn="l">
                <a:lnSpc>
                  <a:spcPts val="5040"/>
                </a:lnSpc>
              </a:pPr>
              <a:endParaRPr/>
            </a:p>
          </p:txBody>
        </p:sp>
      </p:grpSp>
      <p:grpSp>
        <p:nvGrpSpPr>
          <p:cNvPr id="7" name="Group 7"/>
          <p:cNvGrpSpPr/>
          <p:nvPr/>
        </p:nvGrpSpPr>
        <p:grpSpPr>
          <a:xfrm>
            <a:off x="7335729" y="331828"/>
            <a:ext cx="300475" cy="9706303"/>
            <a:chOff x="0" y="0"/>
            <a:chExt cx="79138" cy="2556393"/>
          </a:xfrm>
        </p:grpSpPr>
        <p:sp>
          <p:nvSpPr>
            <p:cNvPr id="8" name="Freeform 8"/>
            <p:cNvSpPr/>
            <p:nvPr/>
          </p:nvSpPr>
          <p:spPr>
            <a:xfrm>
              <a:off x="0" y="0"/>
              <a:ext cx="79138" cy="2556393"/>
            </a:xfrm>
            <a:custGeom>
              <a:avLst/>
              <a:gdLst/>
              <a:ahLst/>
              <a:cxnLst/>
              <a:rect l="l" t="t" r="r" b="b"/>
              <a:pathLst>
                <a:path w="79138" h="2556393">
                  <a:moveTo>
                    <a:pt x="0" y="0"/>
                  </a:moveTo>
                  <a:lnTo>
                    <a:pt x="79138" y="0"/>
                  </a:lnTo>
                  <a:lnTo>
                    <a:pt x="79138" y="2556393"/>
                  </a:lnTo>
                  <a:lnTo>
                    <a:pt x="0" y="2556393"/>
                  </a:lnTo>
                  <a:close/>
                </a:path>
              </a:pathLst>
            </a:custGeom>
            <a:solidFill>
              <a:srgbClr val="F0F6EC"/>
            </a:solidFill>
          </p:spPr>
          <p:txBody>
            <a:bodyPr/>
            <a:lstStyle/>
            <a:p>
              <a:endParaRPr lang="en-GB"/>
            </a:p>
          </p:txBody>
        </p:sp>
        <p:sp>
          <p:nvSpPr>
            <p:cNvPr id="9" name="TextBox 9"/>
            <p:cNvSpPr txBox="1"/>
            <p:nvPr/>
          </p:nvSpPr>
          <p:spPr>
            <a:xfrm>
              <a:off x="0" y="-47625"/>
              <a:ext cx="79138" cy="260401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636204" y="331828"/>
            <a:ext cx="10384504" cy="696872"/>
            <a:chOff x="0" y="0"/>
            <a:chExt cx="2735013" cy="183538"/>
          </a:xfrm>
        </p:grpSpPr>
        <p:sp>
          <p:nvSpPr>
            <p:cNvPr id="11" name="Freeform 11"/>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2" name="TextBox 12"/>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do?</a:t>
              </a:r>
            </a:p>
          </p:txBody>
        </p:sp>
      </p:grpSp>
      <p:grpSp>
        <p:nvGrpSpPr>
          <p:cNvPr id="13" name="Group 13"/>
          <p:cNvGrpSpPr/>
          <p:nvPr/>
        </p:nvGrpSpPr>
        <p:grpSpPr>
          <a:xfrm>
            <a:off x="7636204" y="3320116"/>
            <a:ext cx="10384504" cy="696872"/>
            <a:chOff x="0" y="0"/>
            <a:chExt cx="2735013" cy="183538"/>
          </a:xfrm>
        </p:grpSpPr>
        <p:sp>
          <p:nvSpPr>
            <p:cNvPr id="14" name="Freeform 14"/>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5" name="TextBox 15"/>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use?</a:t>
              </a:r>
            </a:p>
          </p:txBody>
        </p:sp>
      </p:grpSp>
      <p:grpSp>
        <p:nvGrpSpPr>
          <p:cNvPr id="16" name="Group 16"/>
          <p:cNvGrpSpPr/>
          <p:nvPr/>
        </p:nvGrpSpPr>
        <p:grpSpPr>
          <a:xfrm>
            <a:off x="7636204" y="6971834"/>
            <a:ext cx="10384504" cy="614553"/>
            <a:chOff x="0" y="0"/>
            <a:chExt cx="2735013" cy="161858"/>
          </a:xfrm>
        </p:grpSpPr>
        <p:sp>
          <p:nvSpPr>
            <p:cNvPr id="17" name="Freeform 17"/>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18" name="TextBox 18"/>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Getting a job in environmental advising</a:t>
              </a:r>
            </a:p>
          </p:txBody>
        </p:sp>
      </p:grpSp>
      <p:grpSp>
        <p:nvGrpSpPr>
          <p:cNvPr id="19" name="Group 19"/>
          <p:cNvGrpSpPr/>
          <p:nvPr/>
        </p:nvGrpSpPr>
        <p:grpSpPr>
          <a:xfrm>
            <a:off x="7636204" y="5291853"/>
            <a:ext cx="10384504" cy="614553"/>
            <a:chOff x="0" y="0"/>
            <a:chExt cx="2735013" cy="161858"/>
          </a:xfrm>
        </p:grpSpPr>
        <p:sp>
          <p:nvSpPr>
            <p:cNvPr id="20" name="Freeform 20"/>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1" name="TextBox 21"/>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Salary</a:t>
              </a:r>
            </a:p>
          </p:txBody>
        </p:sp>
      </p:grpSp>
      <p:grpSp>
        <p:nvGrpSpPr>
          <p:cNvPr id="22" name="Group 22"/>
          <p:cNvGrpSpPr/>
          <p:nvPr/>
        </p:nvGrpSpPr>
        <p:grpSpPr>
          <a:xfrm>
            <a:off x="300475" y="6719755"/>
            <a:ext cx="7035254" cy="3318376"/>
            <a:chOff x="0" y="0"/>
            <a:chExt cx="1852906" cy="873976"/>
          </a:xfrm>
        </p:grpSpPr>
        <p:sp>
          <p:nvSpPr>
            <p:cNvPr id="23" name="Freeform 23"/>
            <p:cNvSpPr/>
            <p:nvPr/>
          </p:nvSpPr>
          <p:spPr>
            <a:xfrm>
              <a:off x="0" y="0"/>
              <a:ext cx="1852906" cy="873976"/>
            </a:xfrm>
            <a:custGeom>
              <a:avLst/>
              <a:gdLst/>
              <a:ahLst/>
              <a:cxnLst/>
              <a:rect l="l" t="t" r="r" b="b"/>
              <a:pathLst>
                <a:path w="1852906" h="873976">
                  <a:moveTo>
                    <a:pt x="0" y="0"/>
                  </a:moveTo>
                  <a:lnTo>
                    <a:pt x="1852906" y="0"/>
                  </a:lnTo>
                  <a:lnTo>
                    <a:pt x="1852906" y="873976"/>
                  </a:lnTo>
                  <a:lnTo>
                    <a:pt x="0" y="873976"/>
                  </a:lnTo>
                  <a:close/>
                </a:path>
              </a:pathLst>
            </a:custGeom>
            <a:solidFill>
              <a:srgbClr val="7B9B54"/>
            </a:solidFill>
          </p:spPr>
          <p:txBody>
            <a:bodyPr/>
            <a:lstStyle/>
            <a:p>
              <a:endParaRPr lang="en-GB"/>
            </a:p>
          </p:txBody>
        </p:sp>
        <p:sp>
          <p:nvSpPr>
            <p:cNvPr id="24" name="TextBox 24"/>
            <p:cNvSpPr txBox="1"/>
            <p:nvPr/>
          </p:nvSpPr>
          <p:spPr>
            <a:xfrm>
              <a:off x="0" y="-104775"/>
              <a:ext cx="1852906" cy="978751"/>
            </a:xfrm>
            <a:prstGeom prst="rect">
              <a:avLst/>
            </a:prstGeom>
          </p:spPr>
          <p:txBody>
            <a:bodyPr lIns="50800" tIns="50800" rIns="50800" bIns="50800" rtlCol="0" anchor="ctr"/>
            <a:lstStyle/>
            <a:p>
              <a:pPr algn="ctr">
                <a:lnSpc>
                  <a:spcPts val="7139"/>
                </a:lnSpc>
              </a:pPr>
              <a:r>
                <a:rPr lang="en-US" sz="5099" b="1">
                  <a:solidFill>
                    <a:srgbClr val="000000"/>
                  </a:solidFill>
                  <a:latin typeface="Gilroy Bold"/>
                  <a:ea typeface="Gilroy Bold"/>
                  <a:cs typeface="Gilroy Bold"/>
                  <a:sym typeface="Gilroy Bold"/>
                </a:rPr>
                <a:t>Environmental Advisers</a:t>
              </a:r>
            </a:p>
          </p:txBody>
        </p:sp>
      </p:grpSp>
      <p:sp>
        <p:nvSpPr>
          <p:cNvPr id="25" name="Freeform 25"/>
          <p:cNvSpPr/>
          <p:nvPr/>
        </p:nvSpPr>
        <p:spPr>
          <a:xfrm>
            <a:off x="300475" y="331828"/>
            <a:ext cx="7035254" cy="6419654"/>
          </a:xfrm>
          <a:custGeom>
            <a:avLst/>
            <a:gdLst/>
            <a:ahLst/>
            <a:cxnLst/>
            <a:rect l="l" t="t" r="r" b="b"/>
            <a:pathLst>
              <a:path w="7035254" h="6419654">
                <a:moveTo>
                  <a:pt x="0" y="0"/>
                </a:moveTo>
                <a:lnTo>
                  <a:pt x="7035254" y="0"/>
                </a:lnTo>
                <a:lnTo>
                  <a:pt x="7035254" y="6419655"/>
                </a:lnTo>
                <a:lnTo>
                  <a:pt x="0" y="6419655"/>
                </a:lnTo>
                <a:lnTo>
                  <a:pt x="0" y="0"/>
                </a:lnTo>
                <a:close/>
              </a:path>
            </a:pathLst>
          </a:custGeom>
          <a:blipFill>
            <a:blip r:embed="rId3"/>
            <a:stretch>
              <a:fillRect l="-236" b="-9802"/>
            </a:stretch>
          </a:blipFill>
        </p:spPr>
        <p:txBody>
          <a:bodyPr/>
          <a:lstStyle/>
          <a:p>
            <a:endParaRPr lang="en-GB"/>
          </a:p>
        </p:txBody>
      </p:sp>
      <p:sp>
        <p:nvSpPr>
          <p:cNvPr id="26" name="TextBox 26"/>
          <p:cNvSpPr txBox="1"/>
          <p:nvPr/>
        </p:nvSpPr>
        <p:spPr>
          <a:xfrm>
            <a:off x="7785532" y="1061577"/>
            <a:ext cx="9803785" cy="21240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Help people and organisations, including farmers, businesses and local authorities, manage their land and development projects in ways that protect and enhance nature.</a:t>
            </a:r>
          </a:p>
        </p:txBody>
      </p:sp>
      <p:sp>
        <p:nvSpPr>
          <p:cNvPr id="27" name="TextBox 27"/>
          <p:cNvSpPr txBox="1"/>
          <p:nvPr/>
        </p:nvSpPr>
        <p:spPr>
          <a:xfrm>
            <a:off x="7785532" y="4109616"/>
            <a:ext cx="10125297" cy="1002665"/>
          </a:xfrm>
          <a:prstGeom prst="rect">
            <a:avLst/>
          </a:prstGeom>
        </p:spPr>
        <p:txBody>
          <a:bodyPr lIns="0" tIns="0" rIns="0" bIns="0" rtlCol="0" anchor="t">
            <a:spAutoFit/>
          </a:bodyPr>
          <a:lstStyle/>
          <a:p>
            <a:pPr algn="l">
              <a:lnSpc>
                <a:spcPts val="4060"/>
              </a:lnSpc>
              <a:spcBef>
                <a:spcPct val="0"/>
              </a:spcBef>
            </a:pPr>
            <a:r>
              <a:rPr lang="en-US" sz="2900" b="1">
                <a:solidFill>
                  <a:srgbClr val="000000"/>
                </a:solidFill>
                <a:latin typeface="Libre Franklin Bold"/>
                <a:ea typeface="Libre Franklin Bold"/>
                <a:cs typeface="Libre Franklin Bold"/>
                <a:sym typeface="Libre Franklin Bold"/>
              </a:rPr>
              <a:t>Data analysis software, Geographic Information Systems (GIS) databases &amp; project management software</a:t>
            </a:r>
          </a:p>
        </p:txBody>
      </p:sp>
      <p:sp>
        <p:nvSpPr>
          <p:cNvPr id="28" name="TextBox 28"/>
          <p:cNvSpPr txBox="1"/>
          <p:nvPr/>
        </p:nvSpPr>
        <p:spPr>
          <a:xfrm>
            <a:off x="7785532" y="7676308"/>
            <a:ext cx="9803785" cy="21240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NVQ Level 3 </a:t>
            </a:r>
          </a:p>
          <a:p>
            <a:pPr algn="l">
              <a:lnSpc>
                <a:spcPts val="4200"/>
              </a:lnSpc>
            </a:pPr>
            <a:r>
              <a:rPr lang="en-US" sz="3000" b="1">
                <a:solidFill>
                  <a:srgbClr val="000000"/>
                </a:solidFill>
                <a:latin typeface="Libre Franklin Bold"/>
                <a:ea typeface="Libre Franklin Bold"/>
                <a:cs typeface="Libre Franklin Bold"/>
                <a:sym typeface="Libre Franklin Bold"/>
              </a:rPr>
              <a:t>Apprenticeship </a:t>
            </a:r>
          </a:p>
          <a:p>
            <a:pPr algn="l">
              <a:lnSpc>
                <a:spcPts val="4200"/>
              </a:lnSpc>
            </a:pPr>
            <a:r>
              <a:rPr lang="en-US" sz="3000" b="1">
                <a:solidFill>
                  <a:srgbClr val="000000"/>
                </a:solidFill>
                <a:latin typeface="Libre Franklin Bold"/>
                <a:ea typeface="Libre Franklin Bold"/>
                <a:cs typeface="Libre Franklin Bold"/>
                <a:sym typeface="Libre Franklin Bold"/>
              </a:rPr>
              <a:t>Ecology or environmental degree</a:t>
            </a:r>
          </a:p>
          <a:p>
            <a:pPr algn="l">
              <a:lnSpc>
                <a:spcPts val="4200"/>
              </a:lnSpc>
              <a:spcBef>
                <a:spcPct val="0"/>
              </a:spcBef>
            </a:pPr>
            <a:endParaRPr lang="en-US" sz="3000" b="1">
              <a:solidFill>
                <a:srgbClr val="000000"/>
              </a:solidFill>
              <a:latin typeface="Libre Franklin Bold"/>
              <a:ea typeface="Libre Franklin Bold"/>
              <a:cs typeface="Libre Franklin Bold"/>
              <a:sym typeface="Libre Franklin Bold"/>
            </a:endParaRPr>
          </a:p>
        </p:txBody>
      </p:sp>
      <p:sp>
        <p:nvSpPr>
          <p:cNvPr id="29" name="TextBox 29"/>
          <p:cNvSpPr txBox="1"/>
          <p:nvPr/>
        </p:nvSpPr>
        <p:spPr>
          <a:xfrm>
            <a:off x="7785532" y="5934981"/>
            <a:ext cx="9803785" cy="5238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£25 to £50k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2736455"/>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Task 3</a:t>
            </a:r>
          </a:p>
          <a:p>
            <a:pPr algn="ctr">
              <a:lnSpc>
                <a:spcPts val="7000"/>
              </a:lnSpc>
            </a:pPr>
            <a:endParaRPr lang="en-US" sz="8000" b="1" dirty="0">
              <a:solidFill>
                <a:srgbClr val="000000"/>
              </a:solidFill>
              <a:latin typeface="Gilroy Bold"/>
              <a:ea typeface="Gilroy Bold"/>
              <a:cs typeface="Gilroy Bold"/>
              <a:sym typeface="Gilroy Bold"/>
            </a:endParaRPr>
          </a:p>
          <a:p>
            <a:pPr algn="ctr">
              <a:lnSpc>
                <a:spcPts val="7000"/>
              </a:lnSpc>
            </a:pPr>
            <a:r>
              <a:rPr lang="en-US" sz="8000" b="1" dirty="0">
                <a:solidFill>
                  <a:srgbClr val="000000"/>
                </a:solidFill>
                <a:latin typeface="Gilroy Bold"/>
                <a:ea typeface="Gilroy Bold"/>
                <a:cs typeface="Gilroy Bold"/>
                <a:sym typeface="Gilroy Bold"/>
              </a:rPr>
              <a:t>Project Budget</a:t>
            </a:r>
          </a:p>
        </p:txBody>
      </p:sp>
    </p:spTree>
    <p:extLst>
      <p:ext uri="{BB962C8B-B14F-4D97-AF65-F5344CB8AC3E}">
        <p14:creationId xmlns:p14="http://schemas.microsoft.com/office/powerpoint/2010/main" val="2827645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C047A9-14D4-FE04-7094-ED4A6748F752}"/>
              </a:ext>
            </a:extLst>
          </p:cNvPr>
          <p:cNvPicPr>
            <a:picLocks noChangeAspect="1"/>
          </p:cNvPicPr>
          <p:nvPr/>
        </p:nvPicPr>
        <p:blipFill>
          <a:blip r:embed="rId2"/>
          <a:stretch>
            <a:fillRect/>
          </a:stretch>
        </p:blipFill>
        <p:spPr>
          <a:xfrm>
            <a:off x="2714314" y="266700"/>
            <a:ext cx="12859372" cy="7620000"/>
          </a:xfrm>
          <a:prstGeom prst="rect">
            <a:avLst/>
          </a:prstGeom>
        </p:spPr>
      </p:pic>
      <p:sp>
        <p:nvSpPr>
          <p:cNvPr id="5" name="TextBox 4">
            <a:extLst>
              <a:ext uri="{FF2B5EF4-FFF2-40B4-BE49-F238E27FC236}">
                <a16:creationId xmlns:a16="http://schemas.microsoft.com/office/drawing/2014/main" id="{01C5DC34-E5A3-2AD8-D2C8-7A511788C67D}"/>
              </a:ext>
            </a:extLst>
          </p:cNvPr>
          <p:cNvSpPr txBox="1"/>
          <p:nvPr/>
        </p:nvSpPr>
        <p:spPr>
          <a:xfrm>
            <a:off x="2362200" y="8191500"/>
            <a:ext cx="13563600" cy="1446550"/>
          </a:xfrm>
          <a:prstGeom prst="rect">
            <a:avLst/>
          </a:prstGeom>
          <a:noFill/>
        </p:spPr>
        <p:txBody>
          <a:bodyPr wrap="square">
            <a:spAutoFit/>
          </a:bodyPr>
          <a:lstStyle/>
          <a:p>
            <a:pPr algn="ctr"/>
            <a:r>
              <a:rPr lang="en-GB" sz="8800" dirty="0">
                <a:hlinkClick r:id="rId3"/>
              </a:rPr>
              <a:t>Click here to watch video 4</a:t>
            </a:r>
            <a:endParaRPr lang="en-GB" sz="8800" dirty="0">
              <a:hlinkClick r:id="rId4"/>
            </a:endParaRPr>
          </a:p>
        </p:txBody>
      </p:sp>
    </p:spTree>
    <p:extLst>
      <p:ext uri="{BB962C8B-B14F-4D97-AF65-F5344CB8AC3E}">
        <p14:creationId xmlns:p14="http://schemas.microsoft.com/office/powerpoint/2010/main" val="285807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76736" y="1306830"/>
            <a:ext cx="7634132" cy="6956999"/>
          </a:xfrm>
          <a:custGeom>
            <a:avLst/>
            <a:gdLst/>
            <a:ahLst/>
            <a:cxnLst/>
            <a:rect l="l" t="t" r="r" b="b"/>
            <a:pathLst>
              <a:path w="7634132" h="6956999">
                <a:moveTo>
                  <a:pt x="0" y="0"/>
                </a:moveTo>
                <a:lnTo>
                  <a:pt x="7634132" y="0"/>
                </a:lnTo>
                <a:lnTo>
                  <a:pt x="7634132" y="6956999"/>
                </a:lnTo>
                <a:lnTo>
                  <a:pt x="0" y="6956999"/>
                </a:lnTo>
                <a:lnTo>
                  <a:pt x="0" y="0"/>
                </a:lnTo>
                <a:close/>
              </a:path>
            </a:pathLst>
          </a:custGeom>
          <a:blipFill>
            <a:blip r:embed="rId2"/>
            <a:stretch>
              <a:fillRect l="-1006" b="-10837"/>
            </a:stretch>
          </a:blipFill>
        </p:spPr>
        <p:txBody>
          <a:bodyPr/>
          <a:lstStyle/>
          <a:p>
            <a:endParaRPr lang="en-GB"/>
          </a:p>
        </p:txBody>
      </p:sp>
      <p:sp>
        <p:nvSpPr>
          <p:cNvPr id="3" name="TextBox 3"/>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Activity 3: Project Budget</a:t>
            </a:r>
          </a:p>
        </p:txBody>
      </p:sp>
      <p:sp>
        <p:nvSpPr>
          <p:cNvPr id="4" name="TextBox 4"/>
          <p:cNvSpPr txBox="1"/>
          <p:nvPr/>
        </p:nvSpPr>
        <p:spPr>
          <a:xfrm>
            <a:off x="381616" y="2343150"/>
            <a:ext cx="8513504" cy="3348990"/>
          </a:xfrm>
          <a:prstGeom prst="rect">
            <a:avLst/>
          </a:prstGeom>
        </p:spPr>
        <p:txBody>
          <a:bodyPr lIns="0" tIns="0" rIns="0" bIns="0" rtlCol="0" anchor="t">
            <a:spAutoFit/>
          </a:bodyPr>
          <a:lstStyle/>
          <a:p>
            <a:pPr algn="l">
              <a:lnSpc>
                <a:spcPts val="3359"/>
              </a:lnSpc>
              <a:spcBef>
                <a:spcPct val="0"/>
              </a:spcBef>
            </a:pPr>
            <a:r>
              <a:rPr lang="en-US" sz="2400" dirty="0">
                <a:solidFill>
                  <a:srgbClr val="000000"/>
                </a:solidFill>
                <a:latin typeface="Gilroy"/>
                <a:ea typeface="Gilroy"/>
                <a:cs typeface="Gilroy"/>
                <a:sym typeface="Gilroy"/>
              </a:rPr>
              <a:t>Now that you have heard from the Conservation Ranger you will need to consider the budget that you have available and how you will manage this in order to have the greatest impact whilst balancing the concerns of the local residents.</a:t>
            </a:r>
          </a:p>
          <a:p>
            <a:pPr algn="l">
              <a:lnSpc>
                <a:spcPts val="3359"/>
              </a:lnSpc>
              <a:spcBef>
                <a:spcPct val="0"/>
              </a:spcBef>
            </a:pPr>
            <a:r>
              <a:rPr lang="en-US" sz="2400" dirty="0">
                <a:solidFill>
                  <a:srgbClr val="000000"/>
                </a:solidFill>
                <a:latin typeface="Gilroy"/>
                <a:ea typeface="Gilroy"/>
                <a:cs typeface="Gilroy"/>
                <a:sym typeface="Gilroy"/>
              </a:rPr>
              <a:t> </a:t>
            </a:r>
          </a:p>
          <a:p>
            <a:pPr algn="l">
              <a:lnSpc>
                <a:spcPts val="3359"/>
              </a:lnSpc>
              <a:spcBef>
                <a:spcPct val="0"/>
              </a:spcBef>
            </a:pPr>
            <a:r>
              <a:rPr lang="en-US" sz="2400" dirty="0">
                <a:solidFill>
                  <a:srgbClr val="000000"/>
                </a:solidFill>
                <a:latin typeface="Gilroy"/>
                <a:ea typeface="Gilroy"/>
                <a:cs typeface="Gilroy"/>
                <a:sym typeface="Gilroy"/>
              </a:rPr>
              <a:t>Review the costs of different conservation activities (e.g., tree planting, pond digging) and discuss which activities you would </a:t>
            </a:r>
            <a:r>
              <a:rPr lang="en-US" sz="2400" dirty="0" err="1">
                <a:solidFill>
                  <a:srgbClr val="000000"/>
                </a:solidFill>
                <a:latin typeface="Gilroy"/>
                <a:ea typeface="Gilroy"/>
                <a:cs typeface="Gilroy"/>
                <a:sym typeface="Gilroy"/>
              </a:rPr>
              <a:t>prioritise</a:t>
            </a:r>
            <a:r>
              <a:rPr lang="en-US" sz="2400" dirty="0">
                <a:solidFill>
                  <a:srgbClr val="000000"/>
                </a:solidFill>
                <a:latin typeface="Gilroy"/>
                <a:ea typeface="Gilroy"/>
                <a:cs typeface="Gilroy"/>
                <a:sym typeface="Gilroy"/>
              </a:rPr>
              <a:t> within the budget.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413468"/>
            <a:ext cx="12460576" cy="20783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Residents Current Concerns</a:t>
            </a:r>
          </a:p>
          <a:p>
            <a:pPr algn="l">
              <a:lnSpc>
                <a:spcPts val="3000"/>
              </a:lnSpc>
            </a:pPr>
            <a:endParaRPr lang="en-US" sz="5000" b="1">
              <a:solidFill>
                <a:srgbClr val="000000"/>
              </a:solidFill>
              <a:latin typeface="Gilroy Bold"/>
              <a:ea typeface="Gilroy Bold"/>
              <a:cs typeface="Gilroy Bold"/>
              <a:sym typeface="Gilroy Bold"/>
            </a:endParaRPr>
          </a:p>
          <a:p>
            <a:pPr algn="l">
              <a:lnSpc>
                <a:spcPts val="3000"/>
              </a:lnSpc>
            </a:pPr>
            <a:r>
              <a:rPr lang="en-US" sz="3000" b="1">
                <a:solidFill>
                  <a:srgbClr val="000000"/>
                </a:solidFill>
                <a:latin typeface="Gilroy Bold"/>
                <a:ea typeface="Gilroy Bold"/>
                <a:cs typeface="Gilroy Bold"/>
                <a:sym typeface="Gilroy Bold"/>
              </a:rPr>
              <a:t>From a survey of 300 residents</a:t>
            </a:r>
          </a:p>
        </p:txBody>
      </p:sp>
      <p:grpSp>
        <p:nvGrpSpPr>
          <p:cNvPr id="3" name="Group 3"/>
          <p:cNvGrpSpPr/>
          <p:nvPr/>
        </p:nvGrpSpPr>
        <p:grpSpPr>
          <a:xfrm>
            <a:off x="381616" y="2663273"/>
            <a:ext cx="17690554" cy="7080884"/>
            <a:chOff x="0" y="0"/>
            <a:chExt cx="23587405" cy="9441178"/>
          </a:xfrm>
        </p:grpSpPr>
        <p:sp>
          <p:nvSpPr>
            <p:cNvPr id="4" name="TextBox 4"/>
            <p:cNvSpPr txBox="1"/>
            <p:nvPr/>
          </p:nvSpPr>
          <p:spPr>
            <a:xfrm>
              <a:off x="0" y="-47625"/>
              <a:ext cx="15888267"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165 people</a:t>
              </a:r>
              <a:r>
                <a:rPr lang="en-US" sz="2700">
                  <a:solidFill>
                    <a:srgbClr val="000000"/>
                  </a:solidFill>
                  <a:latin typeface="Libre Franklin"/>
                  <a:ea typeface="Libre Franklin"/>
                  <a:cs typeface="Libre Franklin"/>
                  <a:sym typeface="Libre Franklin"/>
                </a:rPr>
                <a:t> are concerned about frequent vandalism in the area.</a:t>
              </a:r>
            </a:p>
          </p:txBody>
        </p:sp>
        <p:sp>
          <p:nvSpPr>
            <p:cNvPr id="5" name="TextBox 5"/>
            <p:cNvSpPr txBox="1"/>
            <p:nvPr/>
          </p:nvSpPr>
          <p:spPr>
            <a:xfrm>
              <a:off x="0" y="953135"/>
              <a:ext cx="23587405" cy="591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70% of people do not feel safe walking around the area after dark due to the antisocial behaviour.</a:t>
              </a:r>
            </a:p>
          </p:txBody>
        </p:sp>
        <p:sp>
          <p:nvSpPr>
            <p:cNvPr id="6" name="TextBox 6"/>
            <p:cNvSpPr txBox="1"/>
            <p:nvPr/>
          </p:nvSpPr>
          <p:spPr>
            <a:xfrm>
              <a:off x="0" y="1953895"/>
              <a:ext cx="21892201"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150 people</a:t>
              </a:r>
              <a:r>
                <a:rPr lang="en-US" sz="2700">
                  <a:solidFill>
                    <a:srgbClr val="000000"/>
                  </a:solidFill>
                  <a:latin typeface="Libre Franklin"/>
                  <a:ea typeface="Libre Franklin"/>
                  <a:cs typeface="Libre Franklin"/>
                  <a:sym typeface="Libre Franklin"/>
                </a:rPr>
                <a:t> are unhappy with the amount of litter and waste accumulating around the estate.</a:t>
              </a:r>
            </a:p>
          </p:txBody>
        </p:sp>
        <p:sp>
          <p:nvSpPr>
            <p:cNvPr id="7" name="TextBox 7"/>
            <p:cNvSpPr txBox="1"/>
            <p:nvPr/>
          </p:nvSpPr>
          <p:spPr>
            <a:xfrm>
              <a:off x="0" y="2954654"/>
              <a:ext cx="23345929" cy="591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40% of people believe the abandoned buildings are an eyesore and contribute to a feeling of neglect.</a:t>
              </a:r>
            </a:p>
          </p:txBody>
        </p:sp>
        <p:sp>
          <p:nvSpPr>
            <p:cNvPr id="8" name="TextBox 8"/>
            <p:cNvSpPr txBox="1"/>
            <p:nvPr/>
          </p:nvSpPr>
          <p:spPr>
            <a:xfrm>
              <a:off x="0" y="3955414"/>
              <a:ext cx="20489640"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90 people</a:t>
              </a:r>
              <a:r>
                <a:rPr lang="en-US" sz="2700" b="1">
                  <a:solidFill>
                    <a:srgbClr val="FF0000"/>
                  </a:solidFill>
                  <a:latin typeface="Libre Franklin Bold"/>
                  <a:ea typeface="Libre Franklin Bold"/>
                  <a:cs typeface="Libre Franklin Bold"/>
                  <a:sym typeface="Libre Franklin Bold"/>
                </a:rPr>
                <a:t> </a:t>
              </a:r>
              <a:r>
                <a:rPr lang="en-US" sz="2700">
                  <a:solidFill>
                    <a:srgbClr val="000000"/>
                  </a:solidFill>
                  <a:latin typeface="Libre Franklin"/>
                  <a:ea typeface="Libre Franklin"/>
                  <a:cs typeface="Libre Franklin"/>
                  <a:sym typeface="Libre Franklin"/>
                </a:rPr>
                <a:t>are worried that the derelict state of the estate is harming local wildlife.</a:t>
              </a:r>
            </a:p>
          </p:txBody>
        </p:sp>
        <p:sp>
          <p:nvSpPr>
            <p:cNvPr id="9" name="TextBox 9"/>
            <p:cNvSpPr txBox="1"/>
            <p:nvPr/>
          </p:nvSpPr>
          <p:spPr>
            <a:xfrm>
              <a:off x="0" y="4956174"/>
              <a:ext cx="23345929" cy="1226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35% of people are concerned that the presence of the disused estate is negatively affecting property values in the neighborhood.</a:t>
              </a:r>
            </a:p>
          </p:txBody>
        </p:sp>
        <p:sp>
          <p:nvSpPr>
            <p:cNvPr id="10" name="TextBox 10"/>
            <p:cNvSpPr txBox="1"/>
            <p:nvPr/>
          </p:nvSpPr>
          <p:spPr>
            <a:xfrm>
              <a:off x="0" y="6591934"/>
              <a:ext cx="23345929" cy="591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40% of people believe the area lacks safe and accessible community spaces for families and children.</a:t>
              </a:r>
            </a:p>
          </p:txBody>
        </p:sp>
        <p:sp>
          <p:nvSpPr>
            <p:cNvPr id="11" name="TextBox 11"/>
            <p:cNvSpPr txBox="1"/>
            <p:nvPr/>
          </p:nvSpPr>
          <p:spPr>
            <a:xfrm>
              <a:off x="0" y="7579993"/>
              <a:ext cx="23587405" cy="1861185"/>
            </a:xfrm>
            <a:prstGeom prst="rect">
              <a:avLst/>
            </a:prstGeom>
          </p:spPr>
          <p:txBody>
            <a:bodyPr lIns="0" tIns="0" rIns="0" bIns="0" rtlCol="0" anchor="t">
              <a:spAutoFit/>
            </a:bodyPr>
            <a:lstStyle/>
            <a:p>
              <a:pPr algn="l">
                <a:lnSpc>
                  <a:spcPts val="3780"/>
                </a:lnSpc>
                <a:spcBef>
                  <a:spcPct val="0"/>
                </a:spcBef>
              </a:pPr>
              <a:r>
                <a:rPr lang="en-US" sz="2700" b="1">
                  <a:solidFill>
                    <a:srgbClr val="000000"/>
                  </a:solidFill>
                  <a:latin typeface="Libre Franklin Bold"/>
                  <a:ea typeface="Libre Franklin Bold"/>
                  <a:cs typeface="Libre Franklin Bold"/>
                  <a:sym typeface="Libre Franklin Bold"/>
                </a:rPr>
                <a:t>Activity 3a: Find out which concerns are most common. Convert all the figures into percentages by dividing the value (number of people) by total value (number of people surveyed), multiply the result by 100.</a:t>
              </a:r>
            </a:p>
            <a:p>
              <a:pPr algn="l">
                <a:lnSpc>
                  <a:spcPts val="3780"/>
                </a:lnSpc>
                <a:spcBef>
                  <a:spcPct val="0"/>
                </a:spcBef>
              </a:pPr>
              <a:r>
                <a:rPr lang="en-US" sz="2700">
                  <a:solidFill>
                    <a:srgbClr val="000000"/>
                  </a:solidFill>
                  <a:latin typeface="Libre Franklin"/>
                  <a:ea typeface="Libre Franklin"/>
                  <a:cs typeface="Libre Franklin"/>
                  <a:sym typeface="Libre Franklin"/>
                </a:rPr>
                <a:t>For example, 150 unhappy with the amount of litter out of a survey of 300: 150/300 = 0.5 x 100 = 50%</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Activity 3a: Residents Current Concerns</a:t>
            </a:r>
          </a:p>
        </p:txBody>
      </p:sp>
      <p:pic>
        <p:nvPicPr>
          <p:cNvPr id="3" name="Picture 3"/>
          <p:cNvPicPr>
            <a:picLocks noChangeAspect="1"/>
          </p:cNvPicPr>
          <p:nvPr/>
        </p:nvPicPr>
        <p:blipFill>
          <a:blip r:embed="rId2"/>
          <a:stretch>
            <a:fillRect/>
          </a:stretch>
        </p:blipFill>
        <p:spPr>
          <a:xfrm>
            <a:off x="-987394" y="1103719"/>
            <a:ext cx="16428119" cy="10419555"/>
          </a:xfrm>
          <a:prstGeom prst="rect">
            <a:avLst/>
          </a:prstGeom>
        </p:spPr>
      </p:pic>
      <p:sp>
        <p:nvSpPr>
          <p:cNvPr id="4" name="TextBox 4"/>
          <p:cNvSpPr txBox="1"/>
          <p:nvPr/>
        </p:nvSpPr>
        <p:spPr>
          <a:xfrm>
            <a:off x="1979779" y="3542302"/>
            <a:ext cx="756196"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55%</a:t>
            </a:r>
          </a:p>
        </p:txBody>
      </p:sp>
      <p:sp>
        <p:nvSpPr>
          <p:cNvPr id="5" name="TextBox 5"/>
          <p:cNvSpPr txBox="1"/>
          <p:nvPr/>
        </p:nvSpPr>
        <p:spPr>
          <a:xfrm>
            <a:off x="3769875" y="2533263"/>
            <a:ext cx="766018"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70%</a:t>
            </a:r>
          </a:p>
        </p:txBody>
      </p:sp>
      <p:sp>
        <p:nvSpPr>
          <p:cNvPr id="6" name="TextBox 6"/>
          <p:cNvSpPr txBox="1"/>
          <p:nvPr/>
        </p:nvSpPr>
        <p:spPr>
          <a:xfrm>
            <a:off x="5619492" y="3882202"/>
            <a:ext cx="789533"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50%</a:t>
            </a:r>
          </a:p>
        </p:txBody>
      </p:sp>
      <p:sp>
        <p:nvSpPr>
          <p:cNvPr id="7" name="TextBox 7"/>
          <p:cNvSpPr txBox="1"/>
          <p:nvPr/>
        </p:nvSpPr>
        <p:spPr>
          <a:xfrm>
            <a:off x="7407950" y="4482586"/>
            <a:ext cx="802630"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40%</a:t>
            </a:r>
          </a:p>
        </p:txBody>
      </p:sp>
      <p:sp>
        <p:nvSpPr>
          <p:cNvPr id="8" name="TextBox 8"/>
          <p:cNvSpPr txBox="1"/>
          <p:nvPr/>
        </p:nvSpPr>
        <p:spPr>
          <a:xfrm>
            <a:off x="9267288" y="5076825"/>
            <a:ext cx="788343"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30%</a:t>
            </a:r>
          </a:p>
        </p:txBody>
      </p:sp>
      <p:sp>
        <p:nvSpPr>
          <p:cNvPr id="9" name="TextBox 9"/>
          <p:cNvSpPr txBox="1"/>
          <p:nvPr/>
        </p:nvSpPr>
        <p:spPr>
          <a:xfrm>
            <a:off x="11129574" y="4836478"/>
            <a:ext cx="755005"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35%</a:t>
            </a:r>
          </a:p>
        </p:txBody>
      </p:sp>
      <p:sp>
        <p:nvSpPr>
          <p:cNvPr id="10" name="TextBox 10"/>
          <p:cNvSpPr txBox="1"/>
          <p:nvPr/>
        </p:nvSpPr>
        <p:spPr>
          <a:xfrm>
            <a:off x="12951115" y="4482586"/>
            <a:ext cx="802630"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40%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643255"/>
            <a:ext cx="12460576" cy="20783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Activity 3b: Residents Future Concerns</a:t>
            </a:r>
          </a:p>
          <a:p>
            <a:pPr algn="l">
              <a:lnSpc>
                <a:spcPts val="3000"/>
              </a:lnSpc>
            </a:pPr>
            <a:endParaRPr lang="en-US" sz="5000" b="1">
              <a:solidFill>
                <a:srgbClr val="000000"/>
              </a:solidFill>
              <a:latin typeface="Gilroy Bold"/>
              <a:ea typeface="Gilroy Bold"/>
              <a:cs typeface="Gilroy Bold"/>
              <a:sym typeface="Gilroy Bold"/>
            </a:endParaRPr>
          </a:p>
          <a:p>
            <a:pPr algn="l">
              <a:lnSpc>
                <a:spcPts val="3000"/>
              </a:lnSpc>
            </a:pPr>
            <a:r>
              <a:rPr lang="en-US" sz="3000" b="1">
                <a:solidFill>
                  <a:srgbClr val="000000"/>
                </a:solidFill>
                <a:latin typeface="Gilroy Bold"/>
                <a:ea typeface="Gilroy Bold"/>
                <a:cs typeface="Gilroy Bold"/>
                <a:sym typeface="Gilroy Bold"/>
              </a:rPr>
              <a:t>From a survey of 300 residents</a:t>
            </a:r>
          </a:p>
        </p:txBody>
      </p:sp>
      <p:grpSp>
        <p:nvGrpSpPr>
          <p:cNvPr id="3" name="Group 3"/>
          <p:cNvGrpSpPr/>
          <p:nvPr/>
        </p:nvGrpSpPr>
        <p:grpSpPr>
          <a:xfrm>
            <a:off x="381616" y="2994866"/>
            <a:ext cx="16877684" cy="6330109"/>
            <a:chOff x="0" y="0"/>
            <a:chExt cx="22503579" cy="8440146"/>
          </a:xfrm>
        </p:grpSpPr>
        <p:sp>
          <p:nvSpPr>
            <p:cNvPr id="4" name="TextBox 4"/>
            <p:cNvSpPr txBox="1"/>
            <p:nvPr/>
          </p:nvSpPr>
          <p:spPr>
            <a:xfrm>
              <a:off x="0" y="3983354"/>
              <a:ext cx="20149114"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150 people</a:t>
              </a:r>
              <a:r>
                <a:rPr lang="en-US" sz="2700" b="1">
                  <a:solidFill>
                    <a:srgbClr val="000000"/>
                  </a:solidFill>
                  <a:latin typeface="Libre Franklin Bold"/>
                  <a:ea typeface="Libre Franklin Bold"/>
                  <a:cs typeface="Libre Franklin Bold"/>
                  <a:sym typeface="Libre Franklin Bold"/>
                </a:rPr>
                <a:t> </a:t>
              </a:r>
              <a:r>
                <a:rPr lang="en-US" sz="2700">
                  <a:solidFill>
                    <a:srgbClr val="000000"/>
                  </a:solidFill>
                  <a:latin typeface="Libre Franklin"/>
                  <a:ea typeface="Libre Franklin"/>
                  <a:cs typeface="Libre Franklin"/>
                  <a:sym typeface="Libre Franklin"/>
                </a:rPr>
                <a:t>are worried about the antisocial behaviour being pushed into nearby areas</a:t>
              </a:r>
            </a:p>
          </p:txBody>
        </p:sp>
        <p:sp>
          <p:nvSpPr>
            <p:cNvPr id="5" name="TextBox 5"/>
            <p:cNvSpPr txBox="1"/>
            <p:nvPr/>
          </p:nvSpPr>
          <p:spPr>
            <a:xfrm>
              <a:off x="0" y="5327014"/>
              <a:ext cx="21544856"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105 people</a:t>
              </a:r>
              <a:r>
                <a:rPr lang="en-US" sz="2700" b="1">
                  <a:solidFill>
                    <a:srgbClr val="000000"/>
                  </a:solidFill>
                  <a:latin typeface="Libre Franklin Bold"/>
                  <a:ea typeface="Libre Franklin Bold"/>
                  <a:cs typeface="Libre Franklin Bold"/>
                  <a:sym typeface="Libre Franklin Bold"/>
                </a:rPr>
                <a:t> </a:t>
              </a:r>
              <a:r>
                <a:rPr lang="en-US" sz="2700">
                  <a:solidFill>
                    <a:srgbClr val="000000"/>
                  </a:solidFill>
                  <a:latin typeface="Libre Franklin"/>
                  <a:ea typeface="Libre Franklin"/>
                  <a:cs typeface="Libre Franklin"/>
                  <a:sym typeface="Libre Franklin"/>
                </a:rPr>
                <a:t>are worried about disturbance to the wildlife that is now living in the disused estate</a:t>
              </a:r>
            </a:p>
          </p:txBody>
        </p:sp>
        <p:sp>
          <p:nvSpPr>
            <p:cNvPr id="6" name="TextBox 6"/>
            <p:cNvSpPr txBox="1"/>
            <p:nvPr/>
          </p:nvSpPr>
          <p:spPr>
            <a:xfrm>
              <a:off x="0" y="-47625"/>
              <a:ext cx="19366136" cy="591185"/>
            </a:xfrm>
            <a:prstGeom prst="rect">
              <a:avLst/>
            </a:prstGeom>
          </p:spPr>
          <p:txBody>
            <a:bodyPr lIns="0" tIns="0" rIns="0" bIns="0" rtlCol="0" anchor="t">
              <a:spAutoFit/>
            </a:bodyPr>
            <a:lstStyle/>
            <a:p>
              <a:pPr algn="l">
                <a:lnSpc>
                  <a:spcPts val="3780"/>
                </a:lnSpc>
                <a:spcBef>
                  <a:spcPct val="0"/>
                </a:spcBef>
              </a:pPr>
              <a:r>
                <a:rPr lang="en-US" sz="2700" b="1">
                  <a:solidFill>
                    <a:srgbClr val="38B6FF"/>
                  </a:solidFill>
                  <a:latin typeface="Libre Franklin Bold"/>
                  <a:ea typeface="Libre Franklin Bold"/>
                  <a:cs typeface="Libre Franklin Bold"/>
                  <a:sym typeface="Libre Franklin Bold"/>
                </a:rPr>
                <a:t>75 people</a:t>
              </a:r>
              <a:r>
                <a:rPr lang="en-US" sz="2700">
                  <a:solidFill>
                    <a:srgbClr val="38B6FF"/>
                  </a:solidFill>
                  <a:latin typeface="Libre Franklin"/>
                  <a:ea typeface="Libre Franklin"/>
                  <a:cs typeface="Libre Franklin"/>
                  <a:sym typeface="Libre Franklin"/>
                </a:rPr>
                <a:t> </a:t>
              </a:r>
              <a:r>
                <a:rPr lang="en-US" sz="2700">
                  <a:solidFill>
                    <a:srgbClr val="000000"/>
                  </a:solidFill>
                  <a:latin typeface="Libre Franklin"/>
                  <a:ea typeface="Libre Franklin"/>
                  <a:cs typeface="Libre Franklin"/>
                  <a:sym typeface="Libre Franklin"/>
                </a:rPr>
                <a:t>feel development might erase aspects of the areas industrial heritage</a:t>
              </a:r>
            </a:p>
          </p:txBody>
        </p:sp>
        <p:sp>
          <p:nvSpPr>
            <p:cNvPr id="7" name="TextBox 7"/>
            <p:cNvSpPr txBox="1"/>
            <p:nvPr/>
          </p:nvSpPr>
          <p:spPr>
            <a:xfrm>
              <a:off x="0" y="1296035"/>
              <a:ext cx="19366136" cy="591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45% of people are concerned that the change in use will lead to increased noise levels</a:t>
              </a:r>
            </a:p>
          </p:txBody>
        </p:sp>
        <p:sp>
          <p:nvSpPr>
            <p:cNvPr id="8" name="TextBox 8"/>
            <p:cNvSpPr txBox="1"/>
            <p:nvPr/>
          </p:nvSpPr>
          <p:spPr>
            <a:xfrm>
              <a:off x="0" y="2639695"/>
              <a:ext cx="17561884" cy="591185"/>
            </a:xfrm>
            <a:prstGeom prst="rect">
              <a:avLst/>
            </a:prstGeom>
          </p:spPr>
          <p:txBody>
            <a:bodyPr lIns="0" tIns="0" rIns="0" bIns="0" rtlCol="0" anchor="t">
              <a:spAutoFit/>
            </a:bodyPr>
            <a:lstStyle/>
            <a:p>
              <a:pPr algn="l">
                <a:lnSpc>
                  <a:spcPts val="3780"/>
                </a:lnSpc>
                <a:spcBef>
                  <a:spcPct val="0"/>
                </a:spcBef>
              </a:pPr>
              <a:r>
                <a:rPr lang="en-US" sz="2700">
                  <a:solidFill>
                    <a:srgbClr val="000000"/>
                  </a:solidFill>
                  <a:latin typeface="Libre Franklin"/>
                  <a:ea typeface="Libre Franklin"/>
                  <a:cs typeface="Libre Franklin"/>
                  <a:sym typeface="Libre Franklin"/>
                </a:rPr>
                <a:t>50% of people are concerned about the impacts on parking for residents</a:t>
              </a:r>
            </a:p>
          </p:txBody>
        </p:sp>
        <p:sp>
          <p:nvSpPr>
            <p:cNvPr id="9" name="TextBox 9"/>
            <p:cNvSpPr txBox="1"/>
            <p:nvPr/>
          </p:nvSpPr>
          <p:spPr>
            <a:xfrm>
              <a:off x="0" y="6578961"/>
              <a:ext cx="22503579" cy="1861185"/>
            </a:xfrm>
            <a:prstGeom prst="rect">
              <a:avLst/>
            </a:prstGeom>
          </p:spPr>
          <p:txBody>
            <a:bodyPr lIns="0" tIns="0" rIns="0" bIns="0" rtlCol="0" anchor="t">
              <a:spAutoFit/>
            </a:bodyPr>
            <a:lstStyle/>
            <a:p>
              <a:pPr algn="l">
                <a:lnSpc>
                  <a:spcPts val="3780"/>
                </a:lnSpc>
                <a:spcBef>
                  <a:spcPct val="0"/>
                </a:spcBef>
              </a:pPr>
              <a:r>
                <a:rPr lang="en-US" sz="2700" b="1">
                  <a:solidFill>
                    <a:srgbClr val="000000"/>
                  </a:solidFill>
                  <a:latin typeface="Libre Franklin Bold"/>
                  <a:ea typeface="Libre Franklin Bold"/>
                  <a:cs typeface="Libre Franklin Bold"/>
                  <a:sym typeface="Libre Franklin Bold"/>
                </a:rPr>
                <a:t>Activity 3b: Find out which concerns are most common. Convert all the figures into percentages by dividing the value (number of people) by total value (number of people surveyed), multiply the result by 100.</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941091"/>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Introduction</a:t>
            </a:r>
          </a:p>
        </p:txBody>
      </p:sp>
    </p:spTree>
    <p:extLst>
      <p:ext uri="{BB962C8B-B14F-4D97-AF65-F5344CB8AC3E}">
        <p14:creationId xmlns:p14="http://schemas.microsoft.com/office/powerpoint/2010/main" val="4145042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405448"/>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Activity 3b: Residents Future Concerns</a:t>
            </a:r>
          </a:p>
        </p:txBody>
      </p:sp>
      <p:pic>
        <p:nvPicPr>
          <p:cNvPr id="3" name="Picture 3"/>
          <p:cNvPicPr>
            <a:picLocks noChangeAspect="1"/>
          </p:cNvPicPr>
          <p:nvPr/>
        </p:nvPicPr>
        <p:blipFill>
          <a:blip r:embed="rId2"/>
          <a:stretch>
            <a:fillRect/>
          </a:stretch>
        </p:blipFill>
        <p:spPr>
          <a:xfrm>
            <a:off x="-1104491" y="768143"/>
            <a:ext cx="17833286" cy="10775592"/>
          </a:xfrm>
          <a:prstGeom prst="rect">
            <a:avLst/>
          </a:prstGeom>
        </p:spPr>
      </p:pic>
      <p:sp>
        <p:nvSpPr>
          <p:cNvPr id="4" name="TextBox 4"/>
          <p:cNvSpPr txBox="1"/>
          <p:nvPr/>
        </p:nvSpPr>
        <p:spPr>
          <a:xfrm>
            <a:off x="2969256" y="4313594"/>
            <a:ext cx="749350"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25%</a:t>
            </a:r>
          </a:p>
        </p:txBody>
      </p:sp>
      <p:sp>
        <p:nvSpPr>
          <p:cNvPr id="5" name="TextBox 5"/>
          <p:cNvSpPr txBox="1"/>
          <p:nvPr/>
        </p:nvSpPr>
        <p:spPr>
          <a:xfrm>
            <a:off x="5715184" y="2740427"/>
            <a:ext cx="769293"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45%</a:t>
            </a:r>
          </a:p>
        </p:txBody>
      </p:sp>
      <p:sp>
        <p:nvSpPr>
          <p:cNvPr id="6" name="TextBox 6"/>
          <p:cNvSpPr txBox="1"/>
          <p:nvPr/>
        </p:nvSpPr>
        <p:spPr>
          <a:xfrm>
            <a:off x="8354467" y="2361883"/>
            <a:ext cx="789533"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50%</a:t>
            </a:r>
          </a:p>
        </p:txBody>
      </p:sp>
      <p:sp>
        <p:nvSpPr>
          <p:cNvPr id="7" name="TextBox 7"/>
          <p:cNvSpPr txBox="1"/>
          <p:nvPr/>
        </p:nvSpPr>
        <p:spPr>
          <a:xfrm>
            <a:off x="11120597" y="2361883"/>
            <a:ext cx="789533"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50%</a:t>
            </a:r>
          </a:p>
        </p:txBody>
      </p:sp>
      <p:sp>
        <p:nvSpPr>
          <p:cNvPr id="8" name="TextBox 8"/>
          <p:cNvSpPr txBox="1"/>
          <p:nvPr/>
        </p:nvSpPr>
        <p:spPr>
          <a:xfrm>
            <a:off x="13718000" y="3526394"/>
            <a:ext cx="755005" cy="547370"/>
          </a:xfrm>
          <a:prstGeom prst="rect">
            <a:avLst/>
          </a:prstGeom>
        </p:spPr>
        <p:txBody>
          <a:bodyPr lIns="0" tIns="0" rIns="0" bIns="0" rtlCol="0" anchor="t">
            <a:spAutoFit/>
          </a:bodyPr>
          <a:lstStyle/>
          <a:p>
            <a:pPr algn="ctr">
              <a:lnSpc>
                <a:spcPts val="4480"/>
              </a:lnSpc>
            </a:pPr>
            <a:r>
              <a:rPr lang="en-US" sz="3200" b="1">
                <a:solidFill>
                  <a:srgbClr val="000000"/>
                </a:solidFill>
                <a:latin typeface="Gilroy Bold"/>
                <a:ea typeface="Gilroy Bold"/>
                <a:cs typeface="Gilroy Bold"/>
                <a:sym typeface="Gilroy Bold"/>
              </a:rPr>
              <a:t>35%</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Conservation Ranger</a:t>
            </a:r>
          </a:p>
          <a:p>
            <a:pPr algn="l">
              <a:lnSpc>
                <a:spcPts val="5000"/>
              </a:lnSpc>
            </a:pPr>
            <a:r>
              <a:rPr lang="en-US" sz="5000" b="1">
                <a:solidFill>
                  <a:srgbClr val="000000"/>
                </a:solidFill>
                <a:latin typeface="Gilroy Bold"/>
                <a:ea typeface="Gilroy Bold"/>
                <a:cs typeface="Gilroy Bold"/>
                <a:sym typeface="Gilroy Bold"/>
              </a:rPr>
              <a:t>Activity 3c: Budgeting</a:t>
            </a:r>
          </a:p>
        </p:txBody>
      </p:sp>
      <p:sp>
        <p:nvSpPr>
          <p:cNvPr id="3" name="TextBox 3"/>
          <p:cNvSpPr txBox="1"/>
          <p:nvPr/>
        </p:nvSpPr>
        <p:spPr>
          <a:xfrm>
            <a:off x="381616" y="2343150"/>
            <a:ext cx="6756002" cy="6304462"/>
          </a:xfrm>
          <a:prstGeom prst="rect">
            <a:avLst/>
          </a:prstGeom>
        </p:spPr>
        <p:txBody>
          <a:bodyPr lIns="0" tIns="0" rIns="0" bIns="0" rtlCol="0" anchor="t">
            <a:spAutoFit/>
          </a:bodyPr>
          <a:lstStyle/>
          <a:p>
            <a:pPr algn="l">
              <a:lnSpc>
                <a:spcPts val="3359"/>
              </a:lnSpc>
              <a:spcBef>
                <a:spcPct val="0"/>
              </a:spcBef>
            </a:pPr>
            <a:r>
              <a:rPr lang="en-US" sz="2400">
                <a:solidFill>
                  <a:srgbClr val="000000"/>
                </a:solidFill>
                <a:latin typeface="Gilroy"/>
                <a:ea typeface="Gilroy"/>
                <a:cs typeface="Gilroy"/>
                <a:sym typeface="Gilroy"/>
              </a:rPr>
              <a:t>Now that you have heard from the Conservation Ranger you will need to consider the budget that you have available (</a:t>
            </a:r>
            <a:r>
              <a:rPr lang="en-US" sz="2400" b="1">
                <a:solidFill>
                  <a:srgbClr val="000000"/>
                </a:solidFill>
                <a:latin typeface="Gilroy Bold"/>
                <a:ea typeface="Gilroy Bold"/>
                <a:cs typeface="Gilroy Bold"/>
                <a:sym typeface="Gilroy Bold"/>
              </a:rPr>
              <a:t>£125,000</a:t>
            </a:r>
            <a:r>
              <a:rPr lang="en-US" sz="2400">
                <a:solidFill>
                  <a:srgbClr val="000000"/>
                </a:solidFill>
                <a:latin typeface="Gilroy"/>
                <a:ea typeface="Gilroy"/>
                <a:cs typeface="Gilroy"/>
                <a:sym typeface="Gilroy"/>
              </a:rPr>
              <a:t>) and how you will manage this in order to have the greatest impact whilst balancing the concerns of the local residents.</a:t>
            </a:r>
          </a:p>
          <a:p>
            <a:pPr algn="l">
              <a:lnSpc>
                <a:spcPts val="3359"/>
              </a:lnSpc>
              <a:spcBef>
                <a:spcPct val="0"/>
              </a:spcBef>
            </a:pPr>
            <a:r>
              <a:rPr lang="en-US" sz="2400">
                <a:solidFill>
                  <a:srgbClr val="000000"/>
                </a:solidFill>
                <a:latin typeface="Gilroy"/>
                <a:ea typeface="Gilroy"/>
                <a:cs typeface="Gilroy"/>
                <a:sym typeface="Gilroy"/>
              </a:rPr>
              <a:t> </a:t>
            </a:r>
          </a:p>
          <a:p>
            <a:pPr algn="l">
              <a:lnSpc>
                <a:spcPts val="3359"/>
              </a:lnSpc>
              <a:spcBef>
                <a:spcPct val="0"/>
              </a:spcBef>
            </a:pPr>
            <a:r>
              <a:rPr lang="en-US" sz="2400">
                <a:solidFill>
                  <a:srgbClr val="000000"/>
                </a:solidFill>
                <a:latin typeface="Gilroy"/>
                <a:ea typeface="Gilroy"/>
                <a:cs typeface="Gilroy"/>
                <a:sym typeface="Gilroy"/>
              </a:rPr>
              <a:t>Review the costs of different conservation activities (e.g., hedge planting, pond digging) and discuss which activities you would prioritise within the budget.</a:t>
            </a:r>
          </a:p>
          <a:p>
            <a:pPr algn="l">
              <a:lnSpc>
                <a:spcPts val="3359"/>
              </a:lnSpc>
              <a:spcBef>
                <a:spcPct val="0"/>
              </a:spcBef>
            </a:pPr>
            <a:endParaRPr lang="en-US" sz="2400">
              <a:solidFill>
                <a:srgbClr val="000000"/>
              </a:solidFill>
              <a:latin typeface="Gilroy"/>
              <a:ea typeface="Gilroy"/>
              <a:cs typeface="Gilroy"/>
              <a:sym typeface="Gilroy"/>
            </a:endParaRPr>
          </a:p>
          <a:p>
            <a:pPr algn="l">
              <a:lnSpc>
                <a:spcPts val="3359"/>
              </a:lnSpc>
              <a:spcBef>
                <a:spcPct val="0"/>
              </a:spcBef>
            </a:pPr>
            <a:r>
              <a:rPr lang="en-US" sz="2400">
                <a:solidFill>
                  <a:srgbClr val="000000"/>
                </a:solidFill>
                <a:latin typeface="Gilroy"/>
                <a:ea typeface="Gilroy"/>
                <a:cs typeface="Gilroy"/>
                <a:sym typeface="Gilroy"/>
              </a:rPr>
              <a:t>To help with some of your decisions, </a:t>
            </a:r>
            <a:r>
              <a:rPr lang="en-US" sz="2400" b="1">
                <a:solidFill>
                  <a:srgbClr val="000000"/>
                </a:solidFill>
                <a:latin typeface="Gilroy Bold"/>
                <a:ea typeface="Gilroy Bold"/>
                <a:cs typeface="Gilroy Bold"/>
                <a:sym typeface="Gilroy Bold"/>
              </a:rPr>
              <a:t>the distance around the perimeter of the site is approximately 1000m.</a:t>
            </a:r>
          </a:p>
        </p:txBody>
      </p:sp>
      <p:sp>
        <p:nvSpPr>
          <p:cNvPr id="4" name="TextBox 4"/>
          <p:cNvSpPr txBox="1"/>
          <p:nvPr/>
        </p:nvSpPr>
        <p:spPr>
          <a:xfrm>
            <a:off x="9335685" y="990600"/>
            <a:ext cx="8593519" cy="8076379"/>
          </a:xfrm>
          <a:prstGeom prst="rect">
            <a:avLst/>
          </a:prstGeom>
        </p:spPr>
        <p:txBody>
          <a:bodyPr lIns="0" tIns="0" rIns="0" bIns="0" rtlCol="0" anchor="t">
            <a:spAutoFit/>
          </a:bodyPr>
          <a:lstStyle/>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Species Rich Hedgerow, with tree guards £14 per m: </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1000m = £14,000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500m = £7,000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250m = £3,500</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Wildlife Pond: £25,500</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Pond Dipping Platform: £4,000</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Wildflower Meadow: </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Large (8% of the entire area) = £75,000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Medium (4% of the entire area) = £37,500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Small (2% of the entire area) = £15,000</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Cost of “rewilding” Milton Stream: £20,000</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Cost of bat and bird boxes: £80 per box (including installation)</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Cost of bench: £600 (including installation)</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Cost of information panels: £500 (including installation)</a:t>
            </a:r>
          </a:p>
          <a:p>
            <a:pPr algn="l">
              <a:lnSpc>
                <a:spcPts val="1120"/>
              </a:lnSpc>
              <a:spcBef>
                <a:spcPct val="0"/>
              </a:spcBef>
            </a:pPr>
            <a:endParaRPr lang="en-US" sz="2200">
              <a:solidFill>
                <a:srgbClr val="000000"/>
              </a:solidFill>
              <a:latin typeface="Libre Franklin"/>
              <a:ea typeface="Libre Franklin"/>
              <a:cs typeface="Libre Franklin"/>
              <a:sym typeface="Libre Franklin"/>
            </a:endParaRPr>
          </a:p>
          <a:p>
            <a:pPr marL="474984" lvl="1" indent="-237492" algn="l">
              <a:lnSpc>
                <a:spcPts val="3080"/>
              </a:lnSpc>
              <a:spcBef>
                <a:spcPct val="0"/>
              </a:spcBef>
              <a:buFont typeface="Arial"/>
              <a:buChar char="•"/>
            </a:pPr>
            <a:r>
              <a:rPr lang="en-US" sz="2200">
                <a:solidFill>
                  <a:srgbClr val="000000"/>
                </a:solidFill>
                <a:latin typeface="Libre Franklin"/>
                <a:ea typeface="Libre Franklin"/>
                <a:cs typeface="Libre Franklin"/>
                <a:sym typeface="Libre Franklin"/>
              </a:rPr>
              <a:t>Cost of accessible pathway: £100 per m: </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500m = £50,000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250m = £25,000</a:t>
            </a:r>
          </a:p>
          <a:p>
            <a:pPr marL="474984" lvl="1" indent="-237492" algn="l">
              <a:lnSpc>
                <a:spcPts val="3080"/>
              </a:lnSpc>
              <a:spcBef>
                <a:spcPct val="0"/>
              </a:spcBef>
              <a:buAutoNum type="arabicPeriod"/>
            </a:pPr>
            <a:r>
              <a:rPr lang="en-US" sz="2200">
                <a:solidFill>
                  <a:srgbClr val="000000"/>
                </a:solidFill>
                <a:latin typeface="Libre Franklin"/>
                <a:ea typeface="Libre Franklin"/>
                <a:cs typeface="Libre Franklin"/>
                <a:sym typeface="Libre Franklin"/>
              </a:rPr>
              <a:t> 100m = £10,000</a:t>
            </a:r>
          </a:p>
        </p:txBody>
      </p:sp>
      <p:sp>
        <p:nvSpPr>
          <p:cNvPr id="5" name="AutoShape 5"/>
          <p:cNvSpPr/>
          <p:nvPr/>
        </p:nvSpPr>
        <p:spPr>
          <a:xfrm>
            <a:off x="8461576" y="94615"/>
            <a:ext cx="0" cy="10097769"/>
          </a:xfrm>
          <a:prstGeom prst="line">
            <a:avLst/>
          </a:prstGeom>
          <a:ln w="38100" cap="flat">
            <a:solidFill>
              <a:srgbClr val="000000"/>
            </a:solidFill>
            <a:prstDash val="solid"/>
            <a:headEnd type="none" w="sm" len="sm"/>
            <a:tailEnd type="none" w="sm" len="sm"/>
          </a:ln>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2100" y="8146655"/>
            <a:ext cx="1758730" cy="175873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a:stretch>
            </a:blipFill>
            <a:ln cap="sq">
              <a:noFill/>
              <a:prstDash val="solid"/>
              <a:miter/>
            </a:ln>
          </p:spPr>
          <p:txBody>
            <a:bodyPr/>
            <a:lstStyle/>
            <a:p>
              <a:endParaRPr lang="en-GB"/>
            </a:p>
          </p:txBody>
        </p:sp>
      </p:grpSp>
      <p:sp>
        <p:nvSpPr>
          <p:cNvPr id="4" name="Freeform 4"/>
          <p:cNvSpPr/>
          <p:nvPr/>
        </p:nvSpPr>
        <p:spPr>
          <a:xfrm rot="30000" flipH="1">
            <a:off x="267085" y="298438"/>
            <a:ext cx="7752855" cy="7752855"/>
          </a:xfrm>
          <a:custGeom>
            <a:avLst/>
            <a:gdLst/>
            <a:ahLst/>
            <a:cxnLst/>
            <a:rect l="l" t="t" r="r" b="b"/>
            <a:pathLst>
              <a:path w="7752855" h="7752855">
                <a:moveTo>
                  <a:pt x="7752855" y="67073"/>
                </a:moveTo>
                <a:lnTo>
                  <a:pt x="67073" y="0"/>
                </a:lnTo>
                <a:lnTo>
                  <a:pt x="0" y="7685782"/>
                </a:lnTo>
                <a:lnTo>
                  <a:pt x="7685782" y="7752855"/>
                </a:lnTo>
                <a:lnTo>
                  <a:pt x="7752855" y="67073"/>
                </a:lnTo>
                <a:close/>
              </a:path>
            </a:pathLst>
          </a:custGeom>
          <a:blipFill>
            <a:blip r:embed="rId3"/>
            <a:stretch>
              <a:fillRect l="-14888" t="-4443" r="-21" b="-10466"/>
            </a:stretch>
          </a:blipFill>
        </p:spPr>
        <p:txBody>
          <a:bodyPr/>
          <a:lstStyle/>
          <a:p>
            <a:endParaRPr lang="en-GB"/>
          </a:p>
        </p:txBody>
      </p:sp>
      <p:grpSp>
        <p:nvGrpSpPr>
          <p:cNvPr id="5" name="Group 5"/>
          <p:cNvGrpSpPr/>
          <p:nvPr/>
        </p:nvGrpSpPr>
        <p:grpSpPr>
          <a:xfrm>
            <a:off x="7636204" y="331828"/>
            <a:ext cx="10384504" cy="9706303"/>
            <a:chOff x="0" y="0"/>
            <a:chExt cx="2735013" cy="2556393"/>
          </a:xfrm>
        </p:grpSpPr>
        <p:sp>
          <p:nvSpPr>
            <p:cNvPr id="6" name="Freeform 6"/>
            <p:cNvSpPr/>
            <p:nvPr/>
          </p:nvSpPr>
          <p:spPr>
            <a:xfrm>
              <a:off x="0" y="0"/>
              <a:ext cx="2735013" cy="2556393"/>
            </a:xfrm>
            <a:custGeom>
              <a:avLst/>
              <a:gdLst/>
              <a:ahLst/>
              <a:cxnLst/>
              <a:rect l="l" t="t" r="r" b="b"/>
              <a:pathLst>
                <a:path w="2735013" h="2556393">
                  <a:moveTo>
                    <a:pt x="0" y="0"/>
                  </a:moveTo>
                  <a:lnTo>
                    <a:pt x="2735013" y="0"/>
                  </a:lnTo>
                  <a:lnTo>
                    <a:pt x="2735013" y="2556393"/>
                  </a:lnTo>
                  <a:lnTo>
                    <a:pt x="0" y="2556393"/>
                  </a:lnTo>
                  <a:close/>
                </a:path>
              </a:pathLst>
            </a:custGeom>
            <a:solidFill>
              <a:srgbClr val="A3C47A"/>
            </a:solidFill>
          </p:spPr>
          <p:txBody>
            <a:bodyPr/>
            <a:lstStyle/>
            <a:p>
              <a:endParaRPr lang="en-GB"/>
            </a:p>
          </p:txBody>
        </p:sp>
        <p:sp>
          <p:nvSpPr>
            <p:cNvPr id="7" name="TextBox 7"/>
            <p:cNvSpPr txBox="1"/>
            <p:nvPr/>
          </p:nvSpPr>
          <p:spPr>
            <a:xfrm>
              <a:off x="0" y="-76200"/>
              <a:ext cx="2735013" cy="2632593"/>
            </a:xfrm>
            <a:prstGeom prst="rect">
              <a:avLst/>
            </a:prstGeom>
          </p:spPr>
          <p:txBody>
            <a:bodyPr lIns="50800" tIns="50800" rIns="50800" bIns="50800" rtlCol="0" anchor="ctr"/>
            <a:lstStyle/>
            <a:p>
              <a:pPr algn="l">
                <a:lnSpc>
                  <a:spcPts val="5040"/>
                </a:lnSpc>
              </a:pPr>
              <a:endParaRPr/>
            </a:p>
          </p:txBody>
        </p:sp>
      </p:grpSp>
      <p:grpSp>
        <p:nvGrpSpPr>
          <p:cNvPr id="8" name="Group 8"/>
          <p:cNvGrpSpPr/>
          <p:nvPr/>
        </p:nvGrpSpPr>
        <p:grpSpPr>
          <a:xfrm>
            <a:off x="7335729" y="331828"/>
            <a:ext cx="300475" cy="9706303"/>
            <a:chOff x="0" y="0"/>
            <a:chExt cx="79138" cy="2556393"/>
          </a:xfrm>
        </p:grpSpPr>
        <p:sp>
          <p:nvSpPr>
            <p:cNvPr id="9" name="Freeform 9"/>
            <p:cNvSpPr/>
            <p:nvPr/>
          </p:nvSpPr>
          <p:spPr>
            <a:xfrm>
              <a:off x="0" y="0"/>
              <a:ext cx="79138" cy="2556393"/>
            </a:xfrm>
            <a:custGeom>
              <a:avLst/>
              <a:gdLst/>
              <a:ahLst/>
              <a:cxnLst/>
              <a:rect l="l" t="t" r="r" b="b"/>
              <a:pathLst>
                <a:path w="79138" h="2556393">
                  <a:moveTo>
                    <a:pt x="0" y="0"/>
                  </a:moveTo>
                  <a:lnTo>
                    <a:pt x="79138" y="0"/>
                  </a:lnTo>
                  <a:lnTo>
                    <a:pt x="79138" y="2556393"/>
                  </a:lnTo>
                  <a:lnTo>
                    <a:pt x="0" y="2556393"/>
                  </a:lnTo>
                  <a:close/>
                </a:path>
              </a:pathLst>
            </a:custGeom>
            <a:solidFill>
              <a:srgbClr val="FFFFFF"/>
            </a:solidFill>
          </p:spPr>
          <p:txBody>
            <a:bodyPr/>
            <a:lstStyle/>
            <a:p>
              <a:endParaRPr lang="en-GB"/>
            </a:p>
          </p:txBody>
        </p:sp>
        <p:sp>
          <p:nvSpPr>
            <p:cNvPr id="10" name="TextBox 10"/>
            <p:cNvSpPr txBox="1"/>
            <p:nvPr/>
          </p:nvSpPr>
          <p:spPr>
            <a:xfrm>
              <a:off x="0" y="-47625"/>
              <a:ext cx="79138" cy="2604018"/>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300475" y="6971834"/>
            <a:ext cx="7035254" cy="3066297"/>
            <a:chOff x="0" y="0"/>
            <a:chExt cx="1852906" cy="807585"/>
          </a:xfrm>
        </p:grpSpPr>
        <p:sp>
          <p:nvSpPr>
            <p:cNvPr id="12" name="Freeform 12"/>
            <p:cNvSpPr/>
            <p:nvPr/>
          </p:nvSpPr>
          <p:spPr>
            <a:xfrm>
              <a:off x="0" y="0"/>
              <a:ext cx="1852906" cy="807585"/>
            </a:xfrm>
            <a:custGeom>
              <a:avLst/>
              <a:gdLst/>
              <a:ahLst/>
              <a:cxnLst/>
              <a:rect l="l" t="t" r="r" b="b"/>
              <a:pathLst>
                <a:path w="1852906" h="807585">
                  <a:moveTo>
                    <a:pt x="0" y="0"/>
                  </a:moveTo>
                  <a:lnTo>
                    <a:pt x="1852906" y="0"/>
                  </a:lnTo>
                  <a:lnTo>
                    <a:pt x="1852906" y="807585"/>
                  </a:lnTo>
                  <a:lnTo>
                    <a:pt x="0" y="807585"/>
                  </a:lnTo>
                  <a:close/>
                </a:path>
              </a:pathLst>
            </a:custGeom>
            <a:solidFill>
              <a:srgbClr val="7B9B54"/>
            </a:solidFill>
          </p:spPr>
          <p:txBody>
            <a:bodyPr/>
            <a:lstStyle/>
            <a:p>
              <a:endParaRPr lang="en-GB"/>
            </a:p>
          </p:txBody>
        </p:sp>
        <p:sp>
          <p:nvSpPr>
            <p:cNvPr id="13" name="TextBox 13"/>
            <p:cNvSpPr txBox="1"/>
            <p:nvPr/>
          </p:nvSpPr>
          <p:spPr>
            <a:xfrm>
              <a:off x="0" y="-104775"/>
              <a:ext cx="1852906" cy="912360"/>
            </a:xfrm>
            <a:prstGeom prst="rect">
              <a:avLst/>
            </a:prstGeom>
          </p:spPr>
          <p:txBody>
            <a:bodyPr lIns="50800" tIns="50800" rIns="50800" bIns="50800" rtlCol="0" anchor="ctr"/>
            <a:lstStyle/>
            <a:p>
              <a:pPr algn="ctr">
                <a:lnSpc>
                  <a:spcPts val="7139"/>
                </a:lnSpc>
              </a:pPr>
              <a:r>
                <a:rPr lang="en-US" sz="5099" b="1">
                  <a:solidFill>
                    <a:srgbClr val="000000"/>
                  </a:solidFill>
                  <a:latin typeface="Gilroy Bold"/>
                  <a:ea typeface="Gilroy Bold"/>
                  <a:cs typeface="Gilroy Bold"/>
                  <a:sym typeface="Gilroy Bold"/>
                </a:rPr>
                <a:t>Conservation Ranger</a:t>
              </a:r>
            </a:p>
          </p:txBody>
        </p:sp>
      </p:grpSp>
      <p:sp>
        <p:nvSpPr>
          <p:cNvPr id="14" name="TextBox 14"/>
          <p:cNvSpPr txBox="1"/>
          <p:nvPr/>
        </p:nvSpPr>
        <p:spPr>
          <a:xfrm>
            <a:off x="7785532" y="1061577"/>
            <a:ext cx="9803785" cy="15906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Protect animals &amp; plants by managing habitats on nature reserves, private estates, or coastal areas &amp; they often speak to visitors too.</a:t>
            </a:r>
          </a:p>
        </p:txBody>
      </p:sp>
      <p:grpSp>
        <p:nvGrpSpPr>
          <p:cNvPr id="15" name="Group 15"/>
          <p:cNvGrpSpPr/>
          <p:nvPr/>
        </p:nvGrpSpPr>
        <p:grpSpPr>
          <a:xfrm>
            <a:off x="7636204" y="331828"/>
            <a:ext cx="10384504" cy="696872"/>
            <a:chOff x="0" y="0"/>
            <a:chExt cx="2735013" cy="183538"/>
          </a:xfrm>
        </p:grpSpPr>
        <p:sp>
          <p:nvSpPr>
            <p:cNvPr id="16" name="Freeform 16"/>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7" name="TextBox 17"/>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do?</a:t>
              </a:r>
            </a:p>
          </p:txBody>
        </p:sp>
      </p:grpSp>
      <p:grpSp>
        <p:nvGrpSpPr>
          <p:cNvPr id="18" name="Group 18"/>
          <p:cNvGrpSpPr/>
          <p:nvPr/>
        </p:nvGrpSpPr>
        <p:grpSpPr>
          <a:xfrm>
            <a:off x="7636204" y="3155538"/>
            <a:ext cx="10384504" cy="696872"/>
            <a:chOff x="0" y="0"/>
            <a:chExt cx="2735013" cy="183538"/>
          </a:xfrm>
        </p:grpSpPr>
        <p:sp>
          <p:nvSpPr>
            <p:cNvPr id="19" name="Freeform 19"/>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20" name="TextBox 20"/>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use?</a:t>
              </a:r>
            </a:p>
          </p:txBody>
        </p:sp>
      </p:grpSp>
      <p:sp>
        <p:nvSpPr>
          <p:cNvPr id="21" name="TextBox 21"/>
          <p:cNvSpPr txBox="1"/>
          <p:nvPr/>
        </p:nvSpPr>
        <p:spPr>
          <a:xfrm>
            <a:off x="7785532" y="3868695"/>
            <a:ext cx="9803785" cy="15906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Practical skills, tools &amp; machinery. </a:t>
            </a:r>
          </a:p>
          <a:p>
            <a:pPr algn="l">
              <a:lnSpc>
                <a:spcPts val="4200"/>
              </a:lnSpc>
            </a:pPr>
            <a:r>
              <a:rPr lang="en-US" sz="3000" b="1">
                <a:solidFill>
                  <a:srgbClr val="000000"/>
                </a:solidFill>
                <a:latin typeface="Libre Franklin Bold"/>
                <a:ea typeface="Libre Franklin Bold"/>
                <a:cs typeface="Libre Franklin Bold"/>
                <a:sym typeface="Libre Franklin Bold"/>
              </a:rPr>
              <a:t>Manage livestock to maintain sites.</a:t>
            </a:r>
          </a:p>
          <a:p>
            <a:pPr algn="l">
              <a:lnSpc>
                <a:spcPts val="4200"/>
              </a:lnSpc>
              <a:spcBef>
                <a:spcPct val="0"/>
              </a:spcBef>
            </a:pPr>
            <a:endParaRPr lang="en-US" sz="3000" b="1">
              <a:solidFill>
                <a:srgbClr val="000000"/>
              </a:solidFill>
              <a:latin typeface="Libre Franklin Bold"/>
              <a:ea typeface="Libre Franklin Bold"/>
              <a:cs typeface="Libre Franklin Bold"/>
              <a:sym typeface="Libre Franklin Bold"/>
            </a:endParaRPr>
          </a:p>
        </p:txBody>
      </p:sp>
      <p:grpSp>
        <p:nvGrpSpPr>
          <p:cNvPr id="22" name="Group 22"/>
          <p:cNvGrpSpPr/>
          <p:nvPr/>
        </p:nvGrpSpPr>
        <p:grpSpPr>
          <a:xfrm>
            <a:off x="7636204" y="7001781"/>
            <a:ext cx="10384504" cy="614553"/>
            <a:chOff x="0" y="0"/>
            <a:chExt cx="2735013" cy="161858"/>
          </a:xfrm>
        </p:grpSpPr>
        <p:sp>
          <p:nvSpPr>
            <p:cNvPr id="23" name="Freeform 23"/>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4" name="TextBox 24"/>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Getting a conservation worker job</a:t>
              </a:r>
            </a:p>
          </p:txBody>
        </p:sp>
      </p:grpSp>
      <p:sp>
        <p:nvSpPr>
          <p:cNvPr id="25" name="TextBox 25"/>
          <p:cNvSpPr txBox="1"/>
          <p:nvPr/>
        </p:nvSpPr>
        <p:spPr>
          <a:xfrm>
            <a:off x="7785532" y="7676308"/>
            <a:ext cx="9803785" cy="15906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NVQ Level 2 or 3</a:t>
            </a:r>
          </a:p>
          <a:p>
            <a:pPr algn="l">
              <a:lnSpc>
                <a:spcPts val="4200"/>
              </a:lnSpc>
            </a:pPr>
            <a:r>
              <a:rPr lang="en-US" sz="3000" b="1">
                <a:solidFill>
                  <a:srgbClr val="000000"/>
                </a:solidFill>
                <a:latin typeface="Libre Franklin Bold"/>
                <a:ea typeface="Libre Franklin Bold"/>
                <a:cs typeface="Libre Franklin Bold"/>
                <a:sym typeface="Libre Franklin Bold"/>
              </a:rPr>
              <a:t>Apprenticeship</a:t>
            </a: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Ecology or environmental degree</a:t>
            </a:r>
          </a:p>
        </p:txBody>
      </p:sp>
      <p:grpSp>
        <p:nvGrpSpPr>
          <p:cNvPr id="26" name="Group 26"/>
          <p:cNvGrpSpPr/>
          <p:nvPr/>
        </p:nvGrpSpPr>
        <p:grpSpPr>
          <a:xfrm>
            <a:off x="7636204" y="5184980"/>
            <a:ext cx="10384504" cy="614553"/>
            <a:chOff x="0" y="0"/>
            <a:chExt cx="2735013" cy="161858"/>
          </a:xfrm>
        </p:grpSpPr>
        <p:sp>
          <p:nvSpPr>
            <p:cNvPr id="27" name="Freeform 27"/>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8" name="TextBox 28"/>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Salary</a:t>
              </a:r>
            </a:p>
          </p:txBody>
        </p:sp>
      </p:grpSp>
      <p:sp>
        <p:nvSpPr>
          <p:cNvPr id="29" name="TextBox 29"/>
          <p:cNvSpPr txBox="1"/>
          <p:nvPr/>
        </p:nvSpPr>
        <p:spPr>
          <a:xfrm>
            <a:off x="7785532" y="5934981"/>
            <a:ext cx="9803785" cy="5238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£18k to £30k</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2736455"/>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Task 4</a:t>
            </a:r>
          </a:p>
          <a:p>
            <a:pPr algn="ctr">
              <a:lnSpc>
                <a:spcPts val="7000"/>
              </a:lnSpc>
            </a:pPr>
            <a:endParaRPr lang="en-US" sz="8000" b="1" dirty="0">
              <a:solidFill>
                <a:srgbClr val="000000"/>
              </a:solidFill>
              <a:latin typeface="Gilroy Bold"/>
              <a:ea typeface="Gilroy Bold"/>
              <a:cs typeface="Gilroy Bold"/>
              <a:sym typeface="Gilroy Bold"/>
            </a:endParaRPr>
          </a:p>
          <a:p>
            <a:pPr algn="ctr">
              <a:lnSpc>
                <a:spcPts val="7000"/>
              </a:lnSpc>
            </a:pPr>
            <a:r>
              <a:rPr lang="en-US" sz="8000" b="1" dirty="0">
                <a:solidFill>
                  <a:srgbClr val="000000"/>
                </a:solidFill>
                <a:latin typeface="Gilroy Bold"/>
                <a:ea typeface="Gilroy Bold"/>
                <a:cs typeface="Gilroy Bold"/>
                <a:sym typeface="Gilroy Bold"/>
              </a:rPr>
              <a:t>Events Planning</a:t>
            </a:r>
          </a:p>
        </p:txBody>
      </p:sp>
    </p:spTree>
    <p:extLst>
      <p:ext uri="{BB962C8B-B14F-4D97-AF65-F5344CB8AC3E}">
        <p14:creationId xmlns:p14="http://schemas.microsoft.com/office/powerpoint/2010/main" val="3176736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B15ADD-A317-B1DF-2F9C-01FC5B22B0B8}"/>
              </a:ext>
            </a:extLst>
          </p:cNvPr>
          <p:cNvPicPr>
            <a:picLocks noChangeAspect="1"/>
          </p:cNvPicPr>
          <p:nvPr/>
        </p:nvPicPr>
        <p:blipFill>
          <a:blip r:embed="rId2"/>
          <a:stretch>
            <a:fillRect/>
          </a:stretch>
        </p:blipFill>
        <p:spPr>
          <a:xfrm>
            <a:off x="2971501" y="342900"/>
            <a:ext cx="12344997" cy="7315200"/>
          </a:xfrm>
          <a:prstGeom prst="rect">
            <a:avLst/>
          </a:prstGeom>
        </p:spPr>
      </p:pic>
      <p:sp>
        <p:nvSpPr>
          <p:cNvPr id="5" name="TextBox 4">
            <a:extLst>
              <a:ext uri="{FF2B5EF4-FFF2-40B4-BE49-F238E27FC236}">
                <a16:creationId xmlns:a16="http://schemas.microsoft.com/office/drawing/2014/main" id="{ADB74F4A-5088-7350-7259-E259915F5F1E}"/>
              </a:ext>
            </a:extLst>
          </p:cNvPr>
          <p:cNvSpPr txBox="1"/>
          <p:nvPr/>
        </p:nvSpPr>
        <p:spPr>
          <a:xfrm>
            <a:off x="2362200" y="8191500"/>
            <a:ext cx="13563600" cy="1446550"/>
          </a:xfrm>
          <a:prstGeom prst="rect">
            <a:avLst/>
          </a:prstGeom>
          <a:noFill/>
        </p:spPr>
        <p:txBody>
          <a:bodyPr wrap="square">
            <a:spAutoFit/>
          </a:bodyPr>
          <a:lstStyle/>
          <a:p>
            <a:pPr algn="ctr"/>
            <a:r>
              <a:rPr lang="en-GB" sz="8800" dirty="0">
                <a:hlinkClick r:id="rId3"/>
              </a:rPr>
              <a:t>Click here to watch video 5</a:t>
            </a:r>
            <a:endParaRPr lang="en-GB" sz="8800" dirty="0">
              <a:hlinkClick r:id="rId4"/>
            </a:endParaRPr>
          </a:p>
        </p:txBody>
      </p:sp>
    </p:spTree>
    <p:extLst>
      <p:ext uri="{BB962C8B-B14F-4D97-AF65-F5344CB8AC3E}">
        <p14:creationId xmlns:p14="http://schemas.microsoft.com/office/powerpoint/2010/main" val="292904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679534" y="1306830"/>
            <a:ext cx="6579766" cy="5995055"/>
          </a:xfrm>
          <a:custGeom>
            <a:avLst/>
            <a:gdLst/>
            <a:ahLst/>
            <a:cxnLst/>
            <a:rect l="l" t="t" r="r" b="b"/>
            <a:pathLst>
              <a:path w="6579766" h="5995055">
                <a:moveTo>
                  <a:pt x="0" y="0"/>
                </a:moveTo>
                <a:lnTo>
                  <a:pt x="6579766" y="0"/>
                </a:lnTo>
                <a:lnTo>
                  <a:pt x="6579766" y="5995055"/>
                </a:lnTo>
                <a:lnTo>
                  <a:pt x="0" y="5995055"/>
                </a:lnTo>
                <a:lnTo>
                  <a:pt x="0" y="0"/>
                </a:lnTo>
                <a:close/>
              </a:path>
            </a:pathLst>
          </a:custGeom>
          <a:blipFill>
            <a:blip r:embed="rId2"/>
            <a:stretch>
              <a:fillRect l="-928" b="-10818"/>
            </a:stretch>
          </a:blipFill>
        </p:spPr>
        <p:txBody>
          <a:bodyPr/>
          <a:lstStyle/>
          <a:p>
            <a:endParaRPr lang="en-GB"/>
          </a:p>
        </p:txBody>
      </p:sp>
      <p:sp>
        <p:nvSpPr>
          <p:cNvPr id="3" name="TextBox 3"/>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Environmental Educator</a:t>
            </a:r>
          </a:p>
          <a:p>
            <a:pPr algn="l">
              <a:lnSpc>
                <a:spcPts val="5000"/>
              </a:lnSpc>
            </a:pPr>
            <a:r>
              <a:rPr lang="en-US" sz="5000" b="1">
                <a:solidFill>
                  <a:srgbClr val="000000"/>
                </a:solidFill>
                <a:latin typeface="Gilroy Bold"/>
                <a:ea typeface="Gilroy Bold"/>
                <a:cs typeface="Gilroy Bold"/>
                <a:sym typeface="Gilroy Bold"/>
              </a:rPr>
              <a:t>Activity 4: Events Planning</a:t>
            </a:r>
          </a:p>
        </p:txBody>
      </p:sp>
      <p:sp>
        <p:nvSpPr>
          <p:cNvPr id="4" name="TextBox 4"/>
          <p:cNvSpPr txBox="1"/>
          <p:nvPr/>
        </p:nvSpPr>
        <p:spPr>
          <a:xfrm>
            <a:off x="381616" y="2472708"/>
            <a:ext cx="10058377" cy="2124075"/>
          </a:xfrm>
          <a:prstGeom prst="rect">
            <a:avLst/>
          </a:prstGeom>
        </p:spPr>
        <p:txBody>
          <a:bodyPr lIns="0" tIns="0" rIns="0" bIns="0" rtlCol="0" anchor="t">
            <a:spAutoFit/>
          </a:bodyPr>
          <a:lstStyle/>
          <a:p>
            <a:pPr algn="l">
              <a:lnSpc>
                <a:spcPts val="4200"/>
              </a:lnSpc>
              <a:spcBef>
                <a:spcPct val="0"/>
              </a:spcBef>
            </a:pPr>
            <a:r>
              <a:rPr lang="en-US" sz="3000" dirty="0">
                <a:solidFill>
                  <a:srgbClr val="000000"/>
                </a:solidFill>
                <a:latin typeface="Libre Franklin"/>
                <a:ea typeface="Libre Franklin"/>
                <a:cs typeface="Libre Franklin"/>
                <a:sym typeface="Libre Franklin"/>
              </a:rPr>
              <a:t>As a group, discuss what benefits </a:t>
            </a:r>
            <a:r>
              <a:rPr lang="en-US" sz="3000" b="1" dirty="0">
                <a:solidFill>
                  <a:srgbClr val="000000"/>
                </a:solidFill>
                <a:latin typeface="Libre Franklin Bold"/>
                <a:ea typeface="Libre Franklin Bold"/>
                <a:cs typeface="Libre Franklin Bold"/>
                <a:sym typeface="Libre Franklin Bold"/>
              </a:rPr>
              <a:t>humans</a:t>
            </a:r>
            <a:r>
              <a:rPr lang="en-US" sz="3000" dirty="0">
                <a:solidFill>
                  <a:srgbClr val="000000"/>
                </a:solidFill>
                <a:latin typeface="Libre Franklin"/>
                <a:ea typeface="Libre Franklin"/>
                <a:cs typeface="Libre Franklin"/>
                <a:sym typeface="Libre Franklin"/>
              </a:rPr>
              <a:t> could get from urban nature reserves and parks. When you have decided, start to write them into the segments of your wheel (you have 15 mins)</a:t>
            </a:r>
          </a:p>
        </p:txBody>
      </p:sp>
      <p:sp>
        <p:nvSpPr>
          <p:cNvPr id="5" name="Freeform 5"/>
          <p:cNvSpPr/>
          <p:nvPr/>
        </p:nvSpPr>
        <p:spPr>
          <a:xfrm>
            <a:off x="3477854" y="4873008"/>
            <a:ext cx="4313884" cy="4313884"/>
          </a:xfrm>
          <a:custGeom>
            <a:avLst/>
            <a:gdLst/>
            <a:ahLst/>
            <a:cxnLst/>
            <a:rect l="l" t="t" r="r" b="b"/>
            <a:pathLst>
              <a:path w="4313884" h="4313884">
                <a:moveTo>
                  <a:pt x="0" y="0"/>
                </a:moveTo>
                <a:lnTo>
                  <a:pt x="4313884" y="0"/>
                </a:lnTo>
                <a:lnTo>
                  <a:pt x="4313884" y="4313884"/>
                </a:lnTo>
                <a:lnTo>
                  <a:pt x="0" y="43138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30175" y="1028700"/>
            <a:ext cx="7695631" cy="8111337"/>
          </a:xfrm>
          <a:custGeom>
            <a:avLst/>
            <a:gdLst/>
            <a:ahLst/>
            <a:cxnLst/>
            <a:rect l="l" t="t" r="r" b="b"/>
            <a:pathLst>
              <a:path w="7695631" h="8111337">
                <a:moveTo>
                  <a:pt x="0" y="0"/>
                </a:moveTo>
                <a:lnTo>
                  <a:pt x="7695631" y="0"/>
                </a:lnTo>
                <a:lnTo>
                  <a:pt x="7695631" y="8111337"/>
                </a:lnTo>
                <a:lnTo>
                  <a:pt x="0" y="811133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TextBox 3"/>
          <p:cNvSpPr txBox="1"/>
          <p:nvPr/>
        </p:nvSpPr>
        <p:spPr>
          <a:xfrm>
            <a:off x="381616" y="433705"/>
            <a:ext cx="11200898" cy="6303645"/>
          </a:xfrm>
          <a:prstGeom prst="rect">
            <a:avLst/>
          </a:prstGeom>
        </p:spPr>
        <p:txBody>
          <a:bodyPr lIns="0" tIns="0" rIns="0" bIns="0" rtlCol="0" anchor="t">
            <a:spAutoFit/>
          </a:bodyPr>
          <a:lstStyle/>
          <a:p>
            <a:pPr algn="l">
              <a:lnSpc>
                <a:spcPts val="7559"/>
              </a:lnSpc>
            </a:pPr>
            <a:r>
              <a:rPr lang="en-US" sz="5400" b="1">
                <a:solidFill>
                  <a:srgbClr val="000000"/>
                </a:solidFill>
                <a:latin typeface="Gilroy Bold"/>
                <a:ea typeface="Gilroy Bold"/>
                <a:cs typeface="Gilroy Bold"/>
                <a:sym typeface="Gilroy Bold"/>
              </a:rPr>
              <a:t>Benefits of urban parks to humans </a:t>
            </a:r>
          </a:p>
          <a:p>
            <a:pPr algn="l">
              <a:lnSpc>
                <a:spcPts val="4339"/>
              </a:lnSpc>
            </a:pPr>
            <a:r>
              <a:rPr lang="en-US" sz="3099" b="1">
                <a:solidFill>
                  <a:srgbClr val="000000"/>
                </a:solidFill>
                <a:latin typeface="Gilroy Bold"/>
                <a:ea typeface="Gilroy Bold"/>
                <a:cs typeface="Gilroy Bold"/>
                <a:sym typeface="Gilroy Bold"/>
              </a:rPr>
              <a:t>(also known as Ecosystem Services)</a:t>
            </a:r>
          </a:p>
          <a:p>
            <a:pPr algn="l">
              <a:lnSpc>
                <a:spcPts val="4200"/>
              </a:lnSpc>
            </a:pPr>
            <a:endParaRPr lang="en-US" sz="3099" b="1">
              <a:solidFill>
                <a:srgbClr val="000000"/>
              </a:solidFill>
              <a:latin typeface="Gilroy Bold"/>
              <a:ea typeface="Gilroy Bold"/>
              <a:cs typeface="Gilroy Bold"/>
              <a:sym typeface="Gilroy Bold"/>
            </a:endParaRPr>
          </a:p>
          <a:p>
            <a:pPr marL="647700" lvl="1" indent="-323850" algn="l">
              <a:lnSpc>
                <a:spcPts val="4200"/>
              </a:lnSpc>
              <a:buFont typeface="Arial"/>
              <a:buChar char="•"/>
            </a:pPr>
            <a:r>
              <a:rPr lang="en-US" sz="3000">
                <a:solidFill>
                  <a:srgbClr val="000000"/>
                </a:solidFill>
                <a:latin typeface="Gilroy"/>
                <a:ea typeface="Gilroy"/>
                <a:cs typeface="Gilroy"/>
                <a:sym typeface="Gilroy"/>
              </a:rPr>
              <a:t>Reduce air pollution</a:t>
            </a:r>
          </a:p>
          <a:p>
            <a:pPr marL="647700" lvl="1" indent="-323850" algn="l">
              <a:lnSpc>
                <a:spcPts val="4200"/>
              </a:lnSpc>
              <a:buFont typeface="Arial"/>
              <a:buChar char="•"/>
            </a:pPr>
            <a:r>
              <a:rPr lang="en-US" sz="3000">
                <a:solidFill>
                  <a:srgbClr val="000000"/>
                </a:solidFill>
                <a:latin typeface="Gilroy"/>
                <a:ea typeface="Gilroy"/>
                <a:cs typeface="Gilroy"/>
                <a:sym typeface="Gilroy"/>
              </a:rPr>
              <a:t>Stores carbon</a:t>
            </a:r>
          </a:p>
          <a:p>
            <a:pPr marL="647700" lvl="1" indent="-323850" algn="l">
              <a:lnSpc>
                <a:spcPts val="4200"/>
              </a:lnSpc>
              <a:buFont typeface="Arial"/>
              <a:buChar char="•"/>
            </a:pPr>
            <a:r>
              <a:rPr lang="en-US" sz="3000">
                <a:solidFill>
                  <a:srgbClr val="000000"/>
                </a:solidFill>
                <a:latin typeface="Gilroy"/>
                <a:ea typeface="Gilroy"/>
                <a:cs typeface="Gilroy"/>
                <a:sym typeface="Gilroy"/>
              </a:rPr>
              <a:t>Controls temperature (cooling effect)</a:t>
            </a:r>
          </a:p>
          <a:p>
            <a:pPr marL="647700" lvl="1" indent="-323850" algn="l">
              <a:lnSpc>
                <a:spcPts val="4200"/>
              </a:lnSpc>
              <a:buFont typeface="Arial"/>
              <a:buChar char="•"/>
            </a:pPr>
            <a:r>
              <a:rPr lang="en-US" sz="3000">
                <a:solidFill>
                  <a:srgbClr val="000000"/>
                </a:solidFill>
                <a:latin typeface="Gilroy"/>
                <a:ea typeface="Gilroy"/>
                <a:cs typeface="Gilroy"/>
                <a:sym typeface="Gilroy"/>
              </a:rPr>
              <a:t>Increases property values</a:t>
            </a:r>
          </a:p>
          <a:p>
            <a:pPr marL="647700" lvl="1" indent="-323850" algn="l">
              <a:lnSpc>
                <a:spcPts val="4200"/>
              </a:lnSpc>
              <a:buFont typeface="Arial"/>
              <a:buChar char="•"/>
            </a:pPr>
            <a:r>
              <a:rPr lang="en-US" sz="3000">
                <a:solidFill>
                  <a:srgbClr val="000000"/>
                </a:solidFill>
                <a:latin typeface="Gilroy"/>
                <a:ea typeface="Gilroy"/>
                <a:cs typeface="Gilroy"/>
                <a:sym typeface="Gilroy"/>
              </a:rPr>
              <a:t>Vegetation can reduce noise</a:t>
            </a:r>
          </a:p>
          <a:p>
            <a:pPr marL="647700" lvl="1" indent="-323850" algn="l">
              <a:lnSpc>
                <a:spcPts val="4200"/>
              </a:lnSpc>
              <a:buFont typeface="Arial"/>
              <a:buChar char="•"/>
            </a:pPr>
            <a:r>
              <a:rPr lang="en-US" sz="3000">
                <a:solidFill>
                  <a:srgbClr val="000000"/>
                </a:solidFill>
                <a:latin typeface="Gilroy"/>
                <a:ea typeface="Gilroy"/>
                <a:cs typeface="Gilroy"/>
                <a:sym typeface="Gilroy"/>
              </a:rPr>
              <a:t>Vegetation can reduce flooding</a:t>
            </a:r>
          </a:p>
          <a:p>
            <a:pPr marL="647700" lvl="1" indent="-323850" algn="l">
              <a:lnSpc>
                <a:spcPts val="4200"/>
              </a:lnSpc>
              <a:buFont typeface="Arial"/>
              <a:buChar char="•"/>
            </a:pPr>
            <a:r>
              <a:rPr lang="en-US" sz="3000">
                <a:solidFill>
                  <a:srgbClr val="000000"/>
                </a:solidFill>
                <a:latin typeface="Gilroy"/>
                <a:ea typeface="Gilroy"/>
                <a:cs typeface="Gilroy"/>
                <a:sym typeface="Gilroy"/>
              </a:rPr>
              <a:t>Contributes to positive mental and physical health</a:t>
            </a:r>
          </a:p>
          <a:p>
            <a:pPr marL="647700" lvl="1" indent="-323850" algn="l">
              <a:lnSpc>
                <a:spcPts val="4200"/>
              </a:lnSpc>
              <a:buFont typeface="Arial"/>
              <a:buChar char="•"/>
            </a:pPr>
            <a:r>
              <a:rPr lang="en-US" sz="3000">
                <a:solidFill>
                  <a:srgbClr val="000000"/>
                </a:solidFill>
                <a:latin typeface="Gilroy"/>
                <a:ea typeface="Gilroy"/>
                <a:cs typeface="Gilroy"/>
                <a:sym typeface="Gilroy"/>
              </a:rPr>
              <a:t>Encourages social interactions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2100" y="8146655"/>
            <a:ext cx="1758730" cy="175873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a:stretch>
            </a:blipFill>
            <a:ln cap="sq">
              <a:noFill/>
              <a:prstDash val="solid"/>
              <a:miter/>
            </a:ln>
          </p:spPr>
          <p:txBody>
            <a:bodyPr/>
            <a:lstStyle/>
            <a:p>
              <a:endParaRPr lang="en-GB"/>
            </a:p>
          </p:txBody>
        </p:sp>
      </p:grpSp>
      <p:grpSp>
        <p:nvGrpSpPr>
          <p:cNvPr id="4" name="Group 4"/>
          <p:cNvGrpSpPr/>
          <p:nvPr/>
        </p:nvGrpSpPr>
        <p:grpSpPr>
          <a:xfrm>
            <a:off x="7636204" y="331828"/>
            <a:ext cx="10384504" cy="9706303"/>
            <a:chOff x="0" y="0"/>
            <a:chExt cx="2735013" cy="2556393"/>
          </a:xfrm>
        </p:grpSpPr>
        <p:sp>
          <p:nvSpPr>
            <p:cNvPr id="5" name="Freeform 5"/>
            <p:cNvSpPr/>
            <p:nvPr/>
          </p:nvSpPr>
          <p:spPr>
            <a:xfrm>
              <a:off x="0" y="0"/>
              <a:ext cx="2735013" cy="2556393"/>
            </a:xfrm>
            <a:custGeom>
              <a:avLst/>
              <a:gdLst/>
              <a:ahLst/>
              <a:cxnLst/>
              <a:rect l="l" t="t" r="r" b="b"/>
              <a:pathLst>
                <a:path w="2735013" h="2556393">
                  <a:moveTo>
                    <a:pt x="0" y="0"/>
                  </a:moveTo>
                  <a:lnTo>
                    <a:pt x="2735013" y="0"/>
                  </a:lnTo>
                  <a:lnTo>
                    <a:pt x="2735013" y="2556393"/>
                  </a:lnTo>
                  <a:lnTo>
                    <a:pt x="0" y="2556393"/>
                  </a:lnTo>
                  <a:close/>
                </a:path>
              </a:pathLst>
            </a:custGeom>
            <a:solidFill>
              <a:srgbClr val="A3C47A"/>
            </a:solidFill>
          </p:spPr>
          <p:txBody>
            <a:bodyPr/>
            <a:lstStyle/>
            <a:p>
              <a:endParaRPr lang="en-GB"/>
            </a:p>
          </p:txBody>
        </p:sp>
        <p:sp>
          <p:nvSpPr>
            <p:cNvPr id="6" name="TextBox 6"/>
            <p:cNvSpPr txBox="1"/>
            <p:nvPr/>
          </p:nvSpPr>
          <p:spPr>
            <a:xfrm>
              <a:off x="0" y="-76200"/>
              <a:ext cx="2735013" cy="2632593"/>
            </a:xfrm>
            <a:prstGeom prst="rect">
              <a:avLst/>
            </a:prstGeom>
          </p:spPr>
          <p:txBody>
            <a:bodyPr lIns="50800" tIns="50800" rIns="50800" bIns="50800" rtlCol="0" anchor="ctr"/>
            <a:lstStyle/>
            <a:p>
              <a:pPr algn="l">
                <a:lnSpc>
                  <a:spcPts val="5040"/>
                </a:lnSpc>
              </a:pPr>
              <a:endParaRPr/>
            </a:p>
          </p:txBody>
        </p:sp>
      </p:grpSp>
      <p:grpSp>
        <p:nvGrpSpPr>
          <p:cNvPr id="7" name="Group 7"/>
          <p:cNvGrpSpPr/>
          <p:nvPr/>
        </p:nvGrpSpPr>
        <p:grpSpPr>
          <a:xfrm>
            <a:off x="7335729" y="331828"/>
            <a:ext cx="300475" cy="9706303"/>
            <a:chOff x="0" y="0"/>
            <a:chExt cx="79138" cy="2556393"/>
          </a:xfrm>
        </p:grpSpPr>
        <p:sp>
          <p:nvSpPr>
            <p:cNvPr id="8" name="Freeform 8"/>
            <p:cNvSpPr/>
            <p:nvPr/>
          </p:nvSpPr>
          <p:spPr>
            <a:xfrm>
              <a:off x="0" y="0"/>
              <a:ext cx="79138" cy="2556393"/>
            </a:xfrm>
            <a:custGeom>
              <a:avLst/>
              <a:gdLst/>
              <a:ahLst/>
              <a:cxnLst/>
              <a:rect l="l" t="t" r="r" b="b"/>
              <a:pathLst>
                <a:path w="79138" h="2556393">
                  <a:moveTo>
                    <a:pt x="0" y="0"/>
                  </a:moveTo>
                  <a:lnTo>
                    <a:pt x="79138" y="0"/>
                  </a:lnTo>
                  <a:lnTo>
                    <a:pt x="79138" y="2556393"/>
                  </a:lnTo>
                  <a:lnTo>
                    <a:pt x="0" y="2556393"/>
                  </a:lnTo>
                  <a:close/>
                </a:path>
              </a:pathLst>
            </a:custGeom>
            <a:solidFill>
              <a:srgbClr val="FFFFFF"/>
            </a:solidFill>
          </p:spPr>
          <p:txBody>
            <a:bodyPr/>
            <a:lstStyle/>
            <a:p>
              <a:endParaRPr lang="en-GB"/>
            </a:p>
          </p:txBody>
        </p:sp>
        <p:sp>
          <p:nvSpPr>
            <p:cNvPr id="9" name="TextBox 9"/>
            <p:cNvSpPr txBox="1"/>
            <p:nvPr/>
          </p:nvSpPr>
          <p:spPr>
            <a:xfrm>
              <a:off x="0" y="-47625"/>
              <a:ext cx="79138" cy="2604018"/>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7785532" y="1061577"/>
            <a:ext cx="9803785" cy="10572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Help people learn about the natural world, its importance, and how to protect it. </a:t>
            </a:r>
          </a:p>
        </p:txBody>
      </p:sp>
      <p:grpSp>
        <p:nvGrpSpPr>
          <p:cNvPr id="11" name="Group 11"/>
          <p:cNvGrpSpPr/>
          <p:nvPr/>
        </p:nvGrpSpPr>
        <p:grpSpPr>
          <a:xfrm>
            <a:off x="7636204" y="331828"/>
            <a:ext cx="10384504" cy="696872"/>
            <a:chOff x="0" y="0"/>
            <a:chExt cx="2735013" cy="183538"/>
          </a:xfrm>
        </p:grpSpPr>
        <p:sp>
          <p:nvSpPr>
            <p:cNvPr id="12" name="Freeform 12"/>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3" name="TextBox 13"/>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do?</a:t>
              </a:r>
            </a:p>
          </p:txBody>
        </p:sp>
      </p:grpSp>
      <p:grpSp>
        <p:nvGrpSpPr>
          <p:cNvPr id="14" name="Group 14"/>
          <p:cNvGrpSpPr/>
          <p:nvPr/>
        </p:nvGrpSpPr>
        <p:grpSpPr>
          <a:xfrm>
            <a:off x="7636204" y="2758404"/>
            <a:ext cx="10384504" cy="696872"/>
            <a:chOff x="0" y="0"/>
            <a:chExt cx="2735013" cy="183538"/>
          </a:xfrm>
        </p:grpSpPr>
        <p:sp>
          <p:nvSpPr>
            <p:cNvPr id="15" name="Freeform 15"/>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6" name="TextBox 16"/>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use?</a:t>
              </a:r>
            </a:p>
          </p:txBody>
        </p:sp>
      </p:grpSp>
      <p:sp>
        <p:nvSpPr>
          <p:cNvPr id="17" name="TextBox 17"/>
          <p:cNvSpPr txBox="1"/>
          <p:nvPr/>
        </p:nvSpPr>
        <p:spPr>
          <a:xfrm>
            <a:off x="7785532" y="3493376"/>
            <a:ext cx="9803785" cy="10572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Communication skills</a:t>
            </a: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Educational resources</a:t>
            </a:r>
          </a:p>
        </p:txBody>
      </p:sp>
      <p:grpSp>
        <p:nvGrpSpPr>
          <p:cNvPr id="18" name="Group 18"/>
          <p:cNvGrpSpPr/>
          <p:nvPr/>
        </p:nvGrpSpPr>
        <p:grpSpPr>
          <a:xfrm>
            <a:off x="7636204" y="6971834"/>
            <a:ext cx="10384504" cy="614553"/>
            <a:chOff x="0" y="0"/>
            <a:chExt cx="2735013" cy="161858"/>
          </a:xfrm>
        </p:grpSpPr>
        <p:sp>
          <p:nvSpPr>
            <p:cNvPr id="19" name="Freeform 19"/>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0" name="TextBox 20"/>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Getting a job in environmental education</a:t>
              </a:r>
            </a:p>
          </p:txBody>
        </p:sp>
      </p:grpSp>
      <p:sp>
        <p:nvSpPr>
          <p:cNvPr id="21" name="TextBox 21"/>
          <p:cNvSpPr txBox="1"/>
          <p:nvPr/>
        </p:nvSpPr>
        <p:spPr>
          <a:xfrm>
            <a:off x="7785532" y="7676308"/>
            <a:ext cx="9803785" cy="21240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NVQ Level 2 or 3</a:t>
            </a:r>
          </a:p>
          <a:p>
            <a:pPr algn="l">
              <a:lnSpc>
                <a:spcPts val="4200"/>
              </a:lnSpc>
            </a:pPr>
            <a:r>
              <a:rPr lang="en-US" sz="3000" b="1">
                <a:solidFill>
                  <a:srgbClr val="000000"/>
                </a:solidFill>
                <a:latin typeface="Libre Franklin Bold"/>
                <a:ea typeface="Libre Franklin Bold"/>
                <a:cs typeface="Libre Franklin Bold"/>
                <a:sym typeface="Libre Franklin Bold"/>
              </a:rPr>
              <a:t>Apprenticeship</a:t>
            </a:r>
          </a:p>
          <a:p>
            <a:pPr algn="l">
              <a:lnSpc>
                <a:spcPts val="4200"/>
              </a:lnSpc>
            </a:pPr>
            <a:r>
              <a:rPr lang="en-US" sz="3000" b="1">
                <a:solidFill>
                  <a:srgbClr val="000000"/>
                </a:solidFill>
                <a:latin typeface="Libre Franklin Bold"/>
                <a:ea typeface="Libre Franklin Bold"/>
                <a:cs typeface="Libre Franklin Bold"/>
                <a:sym typeface="Libre Franklin Bold"/>
              </a:rPr>
              <a:t>Ecology or environmental degree</a:t>
            </a: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Teaching Qualification</a:t>
            </a:r>
          </a:p>
        </p:txBody>
      </p:sp>
      <p:grpSp>
        <p:nvGrpSpPr>
          <p:cNvPr id="22" name="Group 22"/>
          <p:cNvGrpSpPr/>
          <p:nvPr/>
        </p:nvGrpSpPr>
        <p:grpSpPr>
          <a:xfrm>
            <a:off x="7636204" y="5291853"/>
            <a:ext cx="10384504" cy="614553"/>
            <a:chOff x="0" y="0"/>
            <a:chExt cx="2735013" cy="161858"/>
          </a:xfrm>
        </p:grpSpPr>
        <p:sp>
          <p:nvSpPr>
            <p:cNvPr id="23" name="Freeform 23"/>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4" name="TextBox 24"/>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Salary</a:t>
              </a:r>
            </a:p>
          </p:txBody>
        </p:sp>
      </p:grpSp>
      <p:sp>
        <p:nvSpPr>
          <p:cNvPr id="25" name="TextBox 25"/>
          <p:cNvSpPr txBox="1"/>
          <p:nvPr/>
        </p:nvSpPr>
        <p:spPr>
          <a:xfrm>
            <a:off x="7785532" y="5934981"/>
            <a:ext cx="9803785" cy="5238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£20k to £30k</a:t>
            </a:r>
          </a:p>
        </p:txBody>
      </p:sp>
      <p:sp>
        <p:nvSpPr>
          <p:cNvPr id="26" name="Freeform 26"/>
          <p:cNvSpPr/>
          <p:nvPr/>
        </p:nvSpPr>
        <p:spPr>
          <a:xfrm>
            <a:off x="300475" y="331828"/>
            <a:ext cx="7035254" cy="6948873"/>
          </a:xfrm>
          <a:custGeom>
            <a:avLst/>
            <a:gdLst/>
            <a:ahLst/>
            <a:cxnLst/>
            <a:rect l="l" t="t" r="r" b="b"/>
            <a:pathLst>
              <a:path w="7035254" h="6948873">
                <a:moveTo>
                  <a:pt x="0" y="0"/>
                </a:moveTo>
                <a:lnTo>
                  <a:pt x="7035254" y="0"/>
                </a:lnTo>
                <a:lnTo>
                  <a:pt x="7035254" y="6948873"/>
                </a:lnTo>
                <a:lnTo>
                  <a:pt x="0" y="6948873"/>
                </a:lnTo>
                <a:lnTo>
                  <a:pt x="0" y="0"/>
                </a:lnTo>
                <a:close/>
              </a:path>
            </a:pathLst>
          </a:custGeom>
          <a:blipFill>
            <a:blip r:embed="rId3"/>
            <a:stretch>
              <a:fillRect r="-8128" b="-9517"/>
            </a:stretch>
          </a:blipFill>
        </p:spPr>
        <p:txBody>
          <a:bodyPr/>
          <a:lstStyle/>
          <a:p>
            <a:endParaRPr lang="en-GB"/>
          </a:p>
        </p:txBody>
      </p:sp>
      <p:grpSp>
        <p:nvGrpSpPr>
          <p:cNvPr id="27" name="Group 27"/>
          <p:cNvGrpSpPr/>
          <p:nvPr/>
        </p:nvGrpSpPr>
        <p:grpSpPr>
          <a:xfrm>
            <a:off x="300475" y="7131374"/>
            <a:ext cx="7035254" cy="2906758"/>
            <a:chOff x="0" y="0"/>
            <a:chExt cx="1852906" cy="765566"/>
          </a:xfrm>
        </p:grpSpPr>
        <p:sp>
          <p:nvSpPr>
            <p:cNvPr id="28" name="Freeform 28"/>
            <p:cNvSpPr/>
            <p:nvPr/>
          </p:nvSpPr>
          <p:spPr>
            <a:xfrm>
              <a:off x="0" y="0"/>
              <a:ext cx="1852906" cy="765566"/>
            </a:xfrm>
            <a:custGeom>
              <a:avLst/>
              <a:gdLst/>
              <a:ahLst/>
              <a:cxnLst/>
              <a:rect l="l" t="t" r="r" b="b"/>
              <a:pathLst>
                <a:path w="1852906" h="765566">
                  <a:moveTo>
                    <a:pt x="0" y="0"/>
                  </a:moveTo>
                  <a:lnTo>
                    <a:pt x="1852906" y="0"/>
                  </a:lnTo>
                  <a:lnTo>
                    <a:pt x="1852906" y="765566"/>
                  </a:lnTo>
                  <a:lnTo>
                    <a:pt x="0" y="765566"/>
                  </a:lnTo>
                  <a:close/>
                </a:path>
              </a:pathLst>
            </a:custGeom>
            <a:solidFill>
              <a:srgbClr val="7B9B54"/>
            </a:solidFill>
          </p:spPr>
          <p:txBody>
            <a:bodyPr/>
            <a:lstStyle/>
            <a:p>
              <a:endParaRPr lang="en-GB"/>
            </a:p>
          </p:txBody>
        </p:sp>
        <p:sp>
          <p:nvSpPr>
            <p:cNvPr id="29" name="TextBox 29"/>
            <p:cNvSpPr txBox="1"/>
            <p:nvPr/>
          </p:nvSpPr>
          <p:spPr>
            <a:xfrm>
              <a:off x="0" y="-104775"/>
              <a:ext cx="1852906" cy="870341"/>
            </a:xfrm>
            <a:prstGeom prst="rect">
              <a:avLst/>
            </a:prstGeom>
          </p:spPr>
          <p:txBody>
            <a:bodyPr lIns="50800" tIns="50800" rIns="50800" bIns="50800" rtlCol="0" anchor="ctr"/>
            <a:lstStyle/>
            <a:p>
              <a:pPr algn="ctr">
                <a:lnSpc>
                  <a:spcPts val="7139"/>
                </a:lnSpc>
              </a:pPr>
              <a:r>
                <a:rPr lang="en-US" sz="5099" b="1">
                  <a:solidFill>
                    <a:srgbClr val="000000"/>
                  </a:solidFill>
                  <a:latin typeface="Gilroy Bold"/>
                  <a:ea typeface="Gilroy Bold"/>
                  <a:cs typeface="Gilroy Bold"/>
                  <a:sym typeface="Gilroy Bold"/>
                </a:rPr>
                <a:t>Environmental Educator</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2736455"/>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Task 5</a:t>
            </a:r>
          </a:p>
          <a:p>
            <a:pPr algn="ctr">
              <a:lnSpc>
                <a:spcPts val="7000"/>
              </a:lnSpc>
            </a:pPr>
            <a:endParaRPr lang="en-US" sz="8000" b="1" dirty="0">
              <a:solidFill>
                <a:srgbClr val="000000"/>
              </a:solidFill>
              <a:latin typeface="Gilroy Bold"/>
              <a:ea typeface="Gilroy Bold"/>
              <a:cs typeface="Gilroy Bold"/>
              <a:sym typeface="Gilroy Bold"/>
            </a:endParaRPr>
          </a:p>
          <a:p>
            <a:pPr algn="ctr">
              <a:lnSpc>
                <a:spcPts val="7000"/>
              </a:lnSpc>
            </a:pPr>
            <a:r>
              <a:rPr lang="en-US" sz="8000" b="1" dirty="0">
                <a:solidFill>
                  <a:srgbClr val="000000"/>
                </a:solidFill>
                <a:latin typeface="Gilroy Bold"/>
                <a:ea typeface="Gilroy Bold"/>
                <a:cs typeface="Gilroy Bold"/>
                <a:sym typeface="Gilroy Bold"/>
              </a:rPr>
              <a:t>Media Pack</a:t>
            </a:r>
          </a:p>
        </p:txBody>
      </p:sp>
    </p:spTree>
    <p:extLst>
      <p:ext uri="{BB962C8B-B14F-4D97-AF65-F5344CB8AC3E}">
        <p14:creationId xmlns:p14="http://schemas.microsoft.com/office/powerpoint/2010/main" val="1370024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F2F4AB-BD3A-B80F-D9FC-40708B9FBB7A}"/>
              </a:ext>
            </a:extLst>
          </p:cNvPr>
          <p:cNvPicPr>
            <a:picLocks noChangeAspect="1"/>
          </p:cNvPicPr>
          <p:nvPr/>
        </p:nvPicPr>
        <p:blipFill>
          <a:blip r:embed="rId2"/>
          <a:stretch>
            <a:fillRect/>
          </a:stretch>
        </p:blipFill>
        <p:spPr>
          <a:xfrm>
            <a:off x="2609850" y="419100"/>
            <a:ext cx="13068300" cy="7675991"/>
          </a:xfrm>
          <a:prstGeom prst="rect">
            <a:avLst/>
          </a:prstGeom>
        </p:spPr>
      </p:pic>
      <p:sp>
        <p:nvSpPr>
          <p:cNvPr id="5" name="TextBox 4">
            <a:extLst>
              <a:ext uri="{FF2B5EF4-FFF2-40B4-BE49-F238E27FC236}">
                <a16:creationId xmlns:a16="http://schemas.microsoft.com/office/drawing/2014/main" id="{EB7D7EB9-B5BA-AE77-266B-9A0573E10AE0}"/>
              </a:ext>
            </a:extLst>
          </p:cNvPr>
          <p:cNvSpPr txBox="1"/>
          <p:nvPr/>
        </p:nvSpPr>
        <p:spPr>
          <a:xfrm>
            <a:off x="2362200" y="8191500"/>
            <a:ext cx="13563600" cy="1446550"/>
          </a:xfrm>
          <a:prstGeom prst="rect">
            <a:avLst/>
          </a:prstGeom>
          <a:noFill/>
        </p:spPr>
        <p:txBody>
          <a:bodyPr wrap="square">
            <a:spAutoFit/>
          </a:bodyPr>
          <a:lstStyle/>
          <a:p>
            <a:pPr algn="ctr"/>
            <a:r>
              <a:rPr lang="en-GB" sz="8800" dirty="0">
                <a:hlinkClick r:id="rId3"/>
              </a:rPr>
              <a:t>Click here to watch video 6</a:t>
            </a:r>
            <a:endParaRPr lang="en-GB" sz="8800" dirty="0">
              <a:hlinkClick r:id="rId4"/>
            </a:endParaRPr>
          </a:p>
        </p:txBody>
      </p:sp>
    </p:spTree>
    <p:extLst>
      <p:ext uri="{BB962C8B-B14F-4D97-AF65-F5344CB8AC3E}">
        <p14:creationId xmlns:p14="http://schemas.microsoft.com/office/powerpoint/2010/main" val="2805674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1C4F42-9EB1-E0D7-02E7-C290D4C11F7A}"/>
              </a:ext>
            </a:extLst>
          </p:cNvPr>
          <p:cNvSpPr txBox="1"/>
          <p:nvPr/>
        </p:nvSpPr>
        <p:spPr>
          <a:xfrm>
            <a:off x="1981200" y="8268950"/>
            <a:ext cx="13563600" cy="1446550"/>
          </a:xfrm>
          <a:prstGeom prst="rect">
            <a:avLst/>
          </a:prstGeom>
          <a:noFill/>
        </p:spPr>
        <p:txBody>
          <a:bodyPr wrap="square">
            <a:spAutoFit/>
          </a:bodyPr>
          <a:lstStyle/>
          <a:p>
            <a:pPr algn="ctr"/>
            <a:r>
              <a:rPr lang="en-GB" sz="8800" dirty="0">
                <a:hlinkClick r:id="rId2"/>
              </a:rPr>
              <a:t>Click here to watch video 1</a:t>
            </a:r>
          </a:p>
        </p:txBody>
      </p:sp>
      <p:pic>
        <p:nvPicPr>
          <p:cNvPr id="6" name="Picture 5">
            <a:extLst>
              <a:ext uri="{FF2B5EF4-FFF2-40B4-BE49-F238E27FC236}">
                <a16:creationId xmlns:a16="http://schemas.microsoft.com/office/drawing/2014/main" id="{9ABB21B8-F690-AC3A-C0D8-08FEC86F10BF}"/>
              </a:ext>
            </a:extLst>
          </p:cNvPr>
          <p:cNvPicPr>
            <a:picLocks noChangeAspect="1"/>
          </p:cNvPicPr>
          <p:nvPr/>
        </p:nvPicPr>
        <p:blipFill>
          <a:blip r:embed="rId3"/>
          <a:stretch>
            <a:fillRect/>
          </a:stretch>
        </p:blipFill>
        <p:spPr>
          <a:xfrm>
            <a:off x="2590800" y="571500"/>
            <a:ext cx="12344400" cy="7319078"/>
          </a:xfrm>
          <a:prstGeom prst="rect">
            <a:avLst/>
          </a:prstGeom>
        </p:spPr>
      </p:pic>
    </p:spTree>
    <p:extLst>
      <p:ext uri="{BB962C8B-B14F-4D97-AF65-F5344CB8AC3E}">
        <p14:creationId xmlns:p14="http://schemas.microsoft.com/office/powerpoint/2010/main" val="72007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777160" y="1288019"/>
            <a:ext cx="5834894" cy="5302942"/>
          </a:xfrm>
          <a:custGeom>
            <a:avLst/>
            <a:gdLst/>
            <a:ahLst/>
            <a:cxnLst/>
            <a:rect l="l" t="t" r="r" b="b"/>
            <a:pathLst>
              <a:path w="5834894" h="5302942">
                <a:moveTo>
                  <a:pt x="0" y="0"/>
                </a:moveTo>
                <a:lnTo>
                  <a:pt x="5834894" y="0"/>
                </a:lnTo>
                <a:lnTo>
                  <a:pt x="5834894" y="5302942"/>
                </a:lnTo>
                <a:lnTo>
                  <a:pt x="0" y="5302942"/>
                </a:lnTo>
                <a:lnTo>
                  <a:pt x="0" y="0"/>
                </a:lnTo>
                <a:close/>
              </a:path>
            </a:pathLst>
          </a:custGeom>
          <a:blipFill>
            <a:blip r:embed="rId2"/>
            <a:stretch>
              <a:fillRect b="-10031"/>
            </a:stretch>
          </a:blipFill>
        </p:spPr>
        <p:txBody>
          <a:bodyPr/>
          <a:lstStyle/>
          <a:p>
            <a:endParaRPr lang="en-GB"/>
          </a:p>
        </p:txBody>
      </p:sp>
      <p:sp>
        <p:nvSpPr>
          <p:cNvPr id="3" name="TextBox 3"/>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Your Role - Media and Comms</a:t>
            </a:r>
          </a:p>
          <a:p>
            <a:pPr algn="l">
              <a:lnSpc>
                <a:spcPts val="5000"/>
              </a:lnSpc>
            </a:pPr>
            <a:r>
              <a:rPr lang="en-US" sz="5000" b="1">
                <a:solidFill>
                  <a:srgbClr val="000000"/>
                </a:solidFill>
                <a:latin typeface="Gilroy Bold"/>
                <a:ea typeface="Gilroy Bold"/>
                <a:cs typeface="Gilroy Bold"/>
                <a:sym typeface="Gilroy Bold"/>
              </a:rPr>
              <a:t>Activity 5: Media Pack</a:t>
            </a:r>
          </a:p>
        </p:txBody>
      </p:sp>
      <p:sp>
        <p:nvSpPr>
          <p:cNvPr id="4" name="TextBox 4"/>
          <p:cNvSpPr txBox="1"/>
          <p:nvPr/>
        </p:nvSpPr>
        <p:spPr>
          <a:xfrm>
            <a:off x="381616" y="2467778"/>
            <a:ext cx="10731865" cy="5549900"/>
          </a:xfrm>
          <a:prstGeom prst="rect">
            <a:avLst/>
          </a:prstGeom>
        </p:spPr>
        <p:txBody>
          <a:bodyPr lIns="0" tIns="0" rIns="0" bIns="0" rtlCol="0" anchor="t">
            <a:spAutoFit/>
          </a:bodyPr>
          <a:lstStyle/>
          <a:p>
            <a:pPr algn="l">
              <a:lnSpc>
                <a:spcPts val="4899"/>
              </a:lnSpc>
            </a:pPr>
            <a:r>
              <a:rPr lang="en-US" sz="3499" dirty="0">
                <a:solidFill>
                  <a:srgbClr val="000000"/>
                </a:solidFill>
                <a:latin typeface="Libre Franklin"/>
                <a:ea typeface="Libre Franklin"/>
                <a:cs typeface="Libre Franklin"/>
                <a:sym typeface="Libre Franklin"/>
              </a:rPr>
              <a:t>You will be taking on the role of Media and Communications and we need you to produce a media pack that includes:</a:t>
            </a:r>
          </a:p>
          <a:p>
            <a:pPr algn="l">
              <a:lnSpc>
                <a:spcPts val="4899"/>
              </a:lnSpc>
            </a:pPr>
            <a:endParaRPr lang="en-US" sz="3499" dirty="0">
              <a:solidFill>
                <a:srgbClr val="000000"/>
              </a:solidFill>
              <a:latin typeface="Libre Franklin"/>
              <a:ea typeface="Libre Franklin"/>
              <a:cs typeface="Libre Franklin"/>
              <a:sym typeface="Libre Franklin"/>
            </a:endParaRPr>
          </a:p>
          <a:p>
            <a:pPr marL="755649" lvl="1" indent="-377824" algn="l">
              <a:lnSpc>
                <a:spcPts val="4899"/>
              </a:lnSpc>
              <a:buFont typeface="Arial"/>
              <a:buChar char="•"/>
            </a:pPr>
            <a:r>
              <a:rPr lang="en-US" sz="3499" dirty="0">
                <a:solidFill>
                  <a:srgbClr val="000000"/>
                </a:solidFill>
                <a:latin typeface="Libre Franklin"/>
                <a:ea typeface="Libre Franklin"/>
                <a:cs typeface="Libre Franklin"/>
                <a:sym typeface="Libre Franklin"/>
              </a:rPr>
              <a:t> A brief </a:t>
            </a:r>
            <a:r>
              <a:rPr lang="en-US" sz="3499" b="1" dirty="0">
                <a:solidFill>
                  <a:srgbClr val="000000"/>
                </a:solidFill>
                <a:latin typeface="Libre Franklin Bold"/>
                <a:ea typeface="Libre Franklin Bold"/>
                <a:cs typeface="Libre Franklin Bold"/>
                <a:sym typeface="Libre Franklin Bold"/>
              </a:rPr>
              <a:t>social media post</a:t>
            </a:r>
            <a:r>
              <a:rPr lang="en-US" sz="3499" dirty="0">
                <a:solidFill>
                  <a:srgbClr val="000000"/>
                </a:solidFill>
                <a:latin typeface="Libre Franklin"/>
                <a:ea typeface="Libre Franklin"/>
                <a:cs typeface="Libre Franklin"/>
                <a:sym typeface="Libre Franklin"/>
              </a:rPr>
              <a:t> that highlights the benefits of the project (minimum 250 words)</a:t>
            </a:r>
          </a:p>
          <a:p>
            <a:pPr algn="l">
              <a:lnSpc>
                <a:spcPts val="4899"/>
              </a:lnSpc>
            </a:pPr>
            <a:endParaRPr lang="en-US" sz="3499" dirty="0">
              <a:solidFill>
                <a:srgbClr val="000000"/>
              </a:solidFill>
              <a:latin typeface="Libre Franklin"/>
              <a:ea typeface="Libre Franklin"/>
              <a:cs typeface="Libre Franklin"/>
              <a:sym typeface="Libre Franklin"/>
            </a:endParaRPr>
          </a:p>
          <a:p>
            <a:pPr marL="755649" lvl="1" indent="-377824" algn="l">
              <a:lnSpc>
                <a:spcPts val="4899"/>
              </a:lnSpc>
              <a:buFont typeface="Arial"/>
              <a:buChar char="•"/>
            </a:pPr>
            <a:r>
              <a:rPr lang="en-US" sz="3499" dirty="0">
                <a:solidFill>
                  <a:srgbClr val="000000"/>
                </a:solidFill>
                <a:latin typeface="Libre Franklin"/>
                <a:ea typeface="Libre Franklin"/>
                <a:cs typeface="Libre Franklin"/>
                <a:sym typeface="Libre Franklin"/>
              </a:rPr>
              <a:t>Design an </a:t>
            </a:r>
            <a:r>
              <a:rPr lang="en-US" sz="3499" b="1" dirty="0">
                <a:solidFill>
                  <a:srgbClr val="000000"/>
                </a:solidFill>
                <a:latin typeface="Libre Franklin Bold"/>
                <a:ea typeface="Libre Franklin Bold"/>
                <a:cs typeface="Libre Franklin Bold"/>
                <a:sym typeface="Libre Franklin Bold"/>
              </a:rPr>
              <a:t>A4 sized poster or leaflet</a:t>
            </a:r>
            <a:r>
              <a:rPr lang="en-US" sz="3499" dirty="0">
                <a:solidFill>
                  <a:srgbClr val="000000"/>
                </a:solidFill>
                <a:latin typeface="Libre Franklin"/>
                <a:ea typeface="Libre Franklin"/>
                <a:cs typeface="Libre Franklin"/>
                <a:sym typeface="Libre Franklin"/>
              </a:rPr>
              <a:t> with key visuals that support the message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2100" y="8146655"/>
            <a:ext cx="1758730" cy="175873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a:stretch>
            </a:blipFill>
            <a:ln cap="sq">
              <a:noFill/>
              <a:prstDash val="solid"/>
              <a:miter/>
            </a:ln>
          </p:spPr>
          <p:txBody>
            <a:bodyPr/>
            <a:lstStyle/>
            <a:p>
              <a:endParaRPr lang="en-GB"/>
            </a:p>
          </p:txBody>
        </p:sp>
      </p:grpSp>
      <p:grpSp>
        <p:nvGrpSpPr>
          <p:cNvPr id="4" name="Group 4"/>
          <p:cNvGrpSpPr/>
          <p:nvPr/>
        </p:nvGrpSpPr>
        <p:grpSpPr>
          <a:xfrm>
            <a:off x="7636204" y="331828"/>
            <a:ext cx="10384504" cy="9706303"/>
            <a:chOff x="0" y="0"/>
            <a:chExt cx="2735013" cy="2556393"/>
          </a:xfrm>
        </p:grpSpPr>
        <p:sp>
          <p:nvSpPr>
            <p:cNvPr id="5" name="Freeform 5"/>
            <p:cNvSpPr/>
            <p:nvPr/>
          </p:nvSpPr>
          <p:spPr>
            <a:xfrm>
              <a:off x="0" y="0"/>
              <a:ext cx="2735013" cy="2556393"/>
            </a:xfrm>
            <a:custGeom>
              <a:avLst/>
              <a:gdLst/>
              <a:ahLst/>
              <a:cxnLst/>
              <a:rect l="l" t="t" r="r" b="b"/>
              <a:pathLst>
                <a:path w="2735013" h="2556393">
                  <a:moveTo>
                    <a:pt x="0" y="0"/>
                  </a:moveTo>
                  <a:lnTo>
                    <a:pt x="2735013" y="0"/>
                  </a:lnTo>
                  <a:lnTo>
                    <a:pt x="2735013" y="2556393"/>
                  </a:lnTo>
                  <a:lnTo>
                    <a:pt x="0" y="2556393"/>
                  </a:lnTo>
                  <a:close/>
                </a:path>
              </a:pathLst>
            </a:custGeom>
            <a:solidFill>
              <a:srgbClr val="A3C47A"/>
            </a:solidFill>
          </p:spPr>
          <p:txBody>
            <a:bodyPr/>
            <a:lstStyle/>
            <a:p>
              <a:endParaRPr lang="en-GB"/>
            </a:p>
          </p:txBody>
        </p:sp>
        <p:sp>
          <p:nvSpPr>
            <p:cNvPr id="6" name="TextBox 6"/>
            <p:cNvSpPr txBox="1"/>
            <p:nvPr/>
          </p:nvSpPr>
          <p:spPr>
            <a:xfrm>
              <a:off x="0" y="-76200"/>
              <a:ext cx="2735013" cy="2632593"/>
            </a:xfrm>
            <a:prstGeom prst="rect">
              <a:avLst/>
            </a:prstGeom>
          </p:spPr>
          <p:txBody>
            <a:bodyPr lIns="50800" tIns="50800" rIns="50800" bIns="50800" rtlCol="0" anchor="ctr"/>
            <a:lstStyle/>
            <a:p>
              <a:pPr algn="l">
                <a:lnSpc>
                  <a:spcPts val="5040"/>
                </a:lnSpc>
              </a:pPr>
              <a:endParaRPr/>
            </a:p>
          </p:txBody>
        </p:sp>
      </p:grpSp>
      <p:grpSp>
        <p:nvGrpSpPr>
          <p:cNvPr id="7" name="Group 7"/>
          <p:cNvGrpSpPr/>
          <p:nvPr/>
        </p:nvGrpSpPr>
        <p:grpSpPr>
          <a:xfrm>
            <a:off x="7335729" y="331828"/>
            <a:ext cx="300475" cy="9706303"/>
            <a:chOff x="0" y="0"/>
            <a:chExt cx="79138" cy="2556393"/>
          </a:xfrm>
        </p:grpSpPr>
        <p:sp>
          <p:nvSpPr>
            <p:cNvPr id="8" name="Freeform 8"/>
            <p:cNvSpPr/>
            <p:nvPr/>
          </p:nvSpPr>
          <p:spPr>
            <a:xfrm>
              <a:off x="0" y="0"/>
              <a:ext cx="79138" cy="2556393"/>
            </a:xfrm>
            <a:custGeom>
              <a:avLst/>
              <a:gdLst/>
              <a:ahLst/>
              <a:cxnLst/>
              <a:rect l="l" t="t" r="r" b="b"/>
              <a:pathLst>
                <a:path w="79138" h="2556393">
                  <a:moveTo>
                    <a:pt x="0" y="0"/>
                  </a:moveTo>
                  <a:lnTo>
                    <a:pt x="79138" y="0"/>
                  </a:lnTo>
                  <a:lnTo>
                    <a:pt x="79138" y="2556393"/>
                  </a:lnTo>
                  <a:lnTo>
                    <a:pt x="0" y="2556393"/>
                  </a:lnTo>
                  <a:close/>
                </a:path>
              </a:pathLst>
            </a:custGeom>
            <a:solidFill>
              <a:srgbClr val="FFFFFF"/>
            </a:solidFill>
          </p:spPr>
          <p:txBody>
            <a:bodyPr/>
            <a:lstStyle/>
            <a:p>
              <a:endParaRPr lang="en-GB"/>
            </a:p>
          </p:txBody>
        </p:sp>
        <p:sp>
          <p:nvSpPr>
            <p:cNvPr id="9" name="TextBox 9"/>
            <p:cNvSpPr txBox="1"/>
            <p:nvPr/>
          </p:nvSpPr>
          <p:spPr>
            <a:xfrm>
              <a:off x="0" y="-47625"/>
              <a:ext cx="79138" cy="260401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7636204" y="331828"/>
            <a:ext cx="10384504" cy="696872"/>
            <a:chOff x="0" y="0"/>
            <a:chExt cx="2735013" cy="183538"/>
          </a:xfrm>
        </p:grpSpPr>
        <p:sp>
          <p:nvSpPr>
            <p:cNvPr id="11" name="Freeform 11"/>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2" name="TextBox 12"/>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do?</a:t>
              </a:r>
            </a:p>
          </p:txBody>
        </p:sp>
      </p:grpSp>
      <p:grpSp>
        <p:nvGrpSpPr>
          <p:cNvPr id="13" name="Group 13"/>
          <p:cNvGrpSpPr/>
          <p:nvPr/>
        </p:nvGrpSpPr>
        <p:grpSpPr>
          <a:xfrm>
            <a:off x="7636204" y="3320116"/>
            <a:ext cx="10384504" cy="696872"/>
            <a:chOff x="0" y="0"/>
            <a:chExt cx="2735013" cy="183538"/>
          </a:xfrm>
        </p:grpSpPr>
        <p:sp>
          <p:nvSpPr>
            <p:cNvPr id="14" name="Freeform 14"/>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5" name="TextBox 15"/>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use?</a:t>
              </a:r>
            </a:p>
          </p:txBody>
        </p:sp>
      </p:grpSp>
      <p:grpSp>
        <p:nvGrpSpPr>
          <p:cNvPr id="16" name="Group 16"/>
          <p:cNvGrpSpPr/>
          <p:nvPr/>
        </p:nvGrpSpPr>
        <p:grpSpPr>
          <a:xfrm>
            <a:off x="7636204" y="6971834"/>
            <a:ext cx="10384504" cy="614553"/>
            <a:chOff x="0" y="0"/>
            <a:chExt cx="2735013" cy="161858"/>
          </a:xfrm>
        </p:grpSpPr>
        <p:sp>
          <p:nvSpPr>
            <p:cNvPr id="17" name="Freeform 17"/>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18" name="TextBox 18"/>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Getting a job in media and communications</a:t>
              </a:r>
            </a:p>
          </p:txBody>
        </p:sp>
      </p:grpSp>
      <p:grpSp>
        <p:nvGrpSpPr>
          <p:cNvPr id="19" name="Group 19"/>
          <p:cNvGrpSpPr/>
          <p:nvPr/>
        </p:nvGrpSpPr>
        <p:grpSpPr>
          <a:xfrm>
            <a:off x="7636204" y="5291853"/>
            <a:ext cx="10384504" cy="614553"/>
            <a:chOff x="0" y="0"/>
            <a:chExt cx="2735013" cy="161858"/>
          </a:xfrm>
        </p:grpSpPr>
        <p:sp>
          <p:nvSpPr>
            <p:cNvPr id="20" name="Freeform 20"/>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1" name="TextBox 21"/>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Salary</a:t>
              </a:r>
            </a:p>
          </p:txBody>
        </p:sp>
      </p:grpSp>
      <p:grpSp>
        <p:nvGrpSpPr>
          <p:cNvPr id="22" name="Group 22"/>
          <p:cNvGrpSpPr/>
          <p:nvPr/>
        </p:nvGrpSpPr>
        <p:grpSpPr>
          <a:xfrm>
            <a:off x="300475" y="6719755"/>
            <a:ext cx="7035254" cy="3318376"/>
            <a:chOff x="0" y="0"/>
            <a:chExt cx="1852906" cy="873976"/>
          </a:xfrm>
        </p:grpSpPr>
        <p:sp>
          <p:nvSpPr>
            <p:cNvPr id="23" name="Freeform 23"/>
            <p:cNvSpPr/>
            <p:nvPr/>
          </p:nvSpPr>
          <p:spPr>
            <a:xfrm>
              <a:off x="0" y="0"/>
              <a:ext cx="1852906" cy="873976"/>
            </a:xfrm>
            <a:custGeom>
              <a:avLst/>
              <a:gdLst/>
              <a:ahLst/>
              <a:cxnLst/>
              <a:rect l="l" t="t" r="r" b="b"/>
              <a:pathLst>
                <a:path w="1852906" h="873976">
                  <a:moveTo>
                    <a:pt x="0" y="0"/>
                  </a:moveTo>
                  <a:lnTo>
                    <a:pt x="1852906" y="0"/>
                  </a:lnTo>
                  <a:lnTo>
                    <a:pt x="1852906" y="873976"/>
                  </a:lnTo>
                  <a:lnTo>
                    <a:pt x="0" y="873976"/>
                  </a:lnTo>
                  <a:close/>
                </a:path>
              </a:pathLst>
            </a:custGeom>
            <a:solidFill>
              <a:srgbClr val="7B9B54"/>
            </a:solidFill>
          </p:spPr>
          <p:txBody>
            <a:bodyPr/>
            <a:lstStyle/>
            <a:p>
              <a:endParaRPr lang="en-GB"/>
            </a:p>
          </p:txBody>
        </p:sp>
        <p:sp>
          <p:nvSpPr>
            <p:cNvPr id="24" name="TextBox 24"/>
            <p:cNvSpPr txBox="1"/>
            <p:nvPr/>
          </p:nvSpPr>
          <p:spPr>
            <a:xfrm>
              <a:off x="0" y="-104775"/>
              <a:ext cx="1852906" cy="978751"/>
            </a:xfrm>
            <a:prstGeom prst="rect">
              <a:avLst/>
            </a:prstGeom>
          </p:spPr>
          <p:txBody>
            <a:bodyPr lIns="50800" tIns="50800" rIns="50800" bIns="50800" rtlCol="0" anchor="ctr"/>
            <a:lstStyle/>
            <a:p>
              <a:pPr algn="ctr">
                <a:lnSpc>
                  <a:spcPts val="7139"/>
                </a:lnSpc>
              </a:pPr>
              <a:r>
                <a:rPr lang="en-US" sz="5099" b="1">
                  <a:solidFill>
                    <a:srgbClr val="000000"/>
                  </a:solidFill>
                  <a:latin typeface="Gilroy Bold"/>
                  <a:ea typeface="Gilroy Bold"/>
                  <a:cs typeface="Gilroy Bold"/>
                  <a:sym typeface="Gilroy Bold"/>
                </a:rPr>
                <a:t>Media and Communications</a:t>
              </a:r>
            </a:p>
          </p:txBody>
        </p:sp>
      </p:grpSp>
      <p:sp>
        <p:nvSpPr>
          <p:cNvPr id="25" name="Freeform 25"/>
          <p:cNvSpPr/>
          <p:nvPr/>
        </p:nvSpPr>
        <p:spPr>
          <a:xfrm>
            <a:off x="300475" y="331828"/>
            <a:ext cx="7035254" cy="6404519"/>
          </a:xfrm>
          <a:custGeom>
            <a:avLst/>
            <a:gdLst/>
            <a:ahLst/>
            <a:cxnLst/>
            <a:rect l="l" t="t" r="r" b="b"/>
            <a:pathLst>
              <a:path w="7035254" h="6404519">
                <a:moveTo>
                  <a:pt x="0" y="0"/>
                </a:moveTo>
                <a:lnTo>
                  <a:pt x="7035254" y="0"/>
                </a:lnTo>
                <a:lnTo>
                  <a:pt x="7035254" y="6404519"/>
                </a:lnTo>
                <a:lnTo>
                  <a:pt x="0" y="6404519"/>
                </a:lnTo>
                <a:lnTo>
                  <a:pt x="0" y="0"/>
                </a:lnTo>
                <a:close/>
              </a:path>
            </a:pathLst>
          </a:custGeom>
          <a:blipFill>
            <a:blip r:embed="rId3"/>
            <a:stretch>
              <a:fillRect b="-9848"/>
            </a:stretch>
          </a:blipFill>
        </p:spPr>
        <p:txBody>
          <a:bodyPr/>
          <a:lstStyle/>
          <a:p>
            <a:endParaRPr lang="en-GB"/>
          </a:p>
        </p:txBody>
      </p:sp>
      <p:sp>
        <p:nvSpPr>
          <p:cNvPr id="26" name="TextBox 26"/>
          <p:cNvSpPr txBox="1"/>
          <p:nvPr/>
        </p:nvSpPr>
        <p:spPr>
          <a:xfrm>
            <a:off x="7785532" y="1061577"/>
            <a:ext cx="9986296" cy="21240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Help represent conservation and environmental causes to the public and act as a crucial way of spreading information and advocating for the natural world.</a:t>
            </a:r>
          </a:p>
        </p:txBody>
      </p:sp>
      <p:sp>
        <p:nvSpPr>
          <p:cNvPr id="27" name="TextBox 27"/>
          <p:cNvSpPr txBox="1"/>
          <p:nvPr/>
        </p:nvSpPr>
        <p:spPr>
          <a:xfrm>
            <a:off x="7785532" y="4090566"/>
            <a:ext cx="9803785" cy="10572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Cameras, editing &amp; graphic design software, social media platforms, content management systems.</a:t>
            </a:r>
          </a:p>
        </p:txBody>
      </p:sp>
      <p:sp>
        <p:nvSpPr>
          <p:cNvPr id="28" name="TextBox 28"/>
          <p:cNvSpPr txBox="1"/>
          <p:nvPr/>
        </p:nvSpPr>
        <p:spPr>
          <a:xfrm>
            <a:off x="7785532" y="7676308"/>
            <a:ext cx="9986296" cy="21240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NVQ Level 2 or 3/T-Levels</a:t>
            </a:r>
          </a:p>
          <a:p>
            <a:pPr algn="l">
              <a:lnSpc>
                <a:spcPts val="4200"/>
              </a:lnSpc>
            </a:pPr>
            <a:r>
              <a:rPr lang="en-US" sz="3000" b="1">
                <a:solidFill>
                  <a:srgbClr val="000000"/>
                </a:solidFill>
                <a:latin typeface="Libre Franklin Bold"/>
                <a:ea typeface="Libre Franklin Bold"/>
                <a:cs typeface="Libre Franklin Bold"/>
                <a:sym typeface="Libre Franklin Bold"/>
              </a:rPr>
              <a:t>Apprenticeships</a:t>
            </a:r>
          </a:p>
          <a:p>
            <a:pPr algn="l">
              <a:lnSpc>
                <a:spcPts val="4200"/>
              </a:lnSpc>
            </a:pPr>
            <a:r>
              <a:rPr lang="en-US" sz="3000" b="1">
                <a:solidFill>
                  <a:srgbClr val="000000"/>
                </a:solidFill>
                <a:latin typeface="Libre Franklin Bold"/>
                <a:ea typeface="Libre Franklin Bold"/>
                <a:cs typeface="Libre Franklin Bold"/>
                <a:sym typeface="Libre Franklin Bold"/>
              </a:rPr>
              <a:t>National Council for Training Journalists Qualifications</a:t>
            </a: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Degrees in Journalism, Media Studies etc</a:t>
            </a:r>
          </a:p>
        </p:txBody>
      </p:sp>
      <p:sp>
        <p:nvSpPr>
          <p:cNvPr id="29" name="TextBox 29"/>
          <p:cNvSpPr txBox="1"/>
          <p:nvPr/>
        </p:nvSpPr>
        <p:spPr>
          <a:xfrm>
            <a:off x="7785532" y="5934981"/>
            <a:ext cx="9803785" cy="5238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£20k to £50k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433705"/>
            <a:ext cx="12460576" cy="873125"/>
          </a:xfrm>
          <a:prstGeom prst="rect">
            <a:avLst/>
          </a:prstGeom>
        </p:spPr>
        <p:txBody>
          <a:bodyPr lIns="0" tIns="0" rIns="0" bIns="0" rtlCol="0" anchor="t">
            <a:spAutoFit/>
          </a:bodyPr>
          <a:lstStyle/>
          <a:p>
            <a:pPr algn="l">
              <a:lnSpc>
                <a:spcPts val="7000"/>
              </a:lnSpc>
            </a:pPr>
            <a:r>
              <a:rPr lang="en-US" sz="5000" b="1">
                <a:solidFill>
                  <a:srgbClr val="000000"/>
                </a:solidFill>
                <a:latin typeface="Gilroy Bold"/>
                <a:ea typeface="Gilroy Bold"/>
                <a:cs typeface="Gilroy Bold"/>
                <a:sym typeface="Gilroy Bold"/>
              </a:rPr>
              <a:t>Activity 5: Media Pack Tips</a:t>
            </a:r>
          </a:p>
        </p:txBody>
      </p:sp>
      <p:sp>
        <p:nvSpPr>
          <p:cNvPr id="3" name="TextBox 3"/>
          <p:cNvSpPr txBox="1"/>
          <p:nvPr/>
        </p:nvSpPr>
        <p:spPr>
          <a:xfrm>
            <a:off x="381616" y="1588403"/>
            <a:ext cx="17435028" cy="7589332"/>
          </a:xfrm>
          <a:prstGeom prst="rect">
            <a:avLst/>
          </a:prstGeom>
        </p:spPr>
        <p:txBody>
          <a:bodyPr lIns="0" tIns="0" rIns="0" bIns="0" rtlCol="0" anchor="t">
            <a:spAutoFit/>
          </a:bodyPr>
          <a:lstStyle/>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Use maps as visuals to showcase biodiversity in your poster</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Use what you've learned about the needs of different species and habitats to help explain your ideas for protecting the environment</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Highlight what you’re proposing to do on a limited budget</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Use your Ecosystem Service Wheel to showcase the environmental and social benefits</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Connect the activities, i.e. link species in Activity 1 with the habitat needs from Activity 2 and conservation strategies from Activity 3</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Give a vision for the future - what do you expect the site to be like?</a:t>
            </a:r>
          </a:p>
          <a:p>
            <a:pPr algn="l">
              <a:lnSpc>
                <a:spcPts val="1120"/>
              </a:lnSpc>
            </a:pPr>
            <a:endParaRPr lang="en-US" sz="3499">
              <a:solidFill>
                <a:srgbClr val="000000"/>
              </a:solidFill>
              <a:latin typeface="Libre Franklin"/>
              <a:ea typeface="Libre Franklin"/>
              <a:cs typeface="Libre Franklin"/>
              <a:sym typeface="Libre Franklin"/>
            </a:endParaRPr>
          </a:p>
          <a:p>
            <a:pPr marL="755649" lvl="1" indent="-377825" algn="l">
              <a:lnSpc>
                <a:spcPts val="4899"/>
              </a:lnSpc>
              <a:buFont typeface="Arial"/>
              <a:buChar char="•"/>
            </a:pPr>
            <a:r>
              <a:rPr lang="en-US" sz="3499">
                <a:solidFill>
                  <a:srgbClr val="000000"/>
                </a:solidFill>
                <a:latin typeface="Libre Franklin"/>
                <a:ea typeface="Libre Franklin"/>
                <a:cs typeface="Libre Franklin"/>
                <a:sym typeface="Libre Franklin"/>
              </a:rPr>
              <a:t>Consider who the audience is and what they care about when designing your social media post and poster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941091"/>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Summary</a:t>
            </a:r>
          </a:p>
        </p:txBody>
      </p:sp>
    </p:spTree>
    <p:extLst>
      <p:ext uri="{BB962C8B-B14F-4D97-AF65-F5344CB8AC3E}">
        <p14:creationId xmlns:p14="http://schemas.microsoft.com/office/powerpoint/2010/main" val="3409356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68BA25-EF86-3991-9665-33DCD88E7E61}"/>
              </a:ext>
            </a:extLst>
          </p:cNvPr>
          <p:cNvPicPr>
            <a:picLocks noChangeAspect="1"/>
          </p:cNvPicPr>
          <p:nvPr/>
        </p:nvPicPr>
        <p:blipFill>
          <a:blip r:embed="rId2"/>
          <a:stretch>
            <a:fillRect/>
          </a:stretch>
        </p:blipFill>
        <p:spPr>
          <a:xfrm>
            <a:off x="2819400" y="419100"/>
            <a:ext cx="12649200" cy="7470538"/>
          </a:xfrm>
          <a:prstGeom prst="rect">
            <a:avLst/>
          </a:prstGeom>
        </p:spPr>
      </p:pic>
      <p:sp>
        <p:nvSpPr>
          <p:cNvPr id="5" name="TextBox 4">
            <a:extLst>
              <a:ext uri="{FF2B5EF4-FFF2-40B4-BE49-F238E27FC236}">
                <a16:creationId xmlns:a16="http://schemas.microsoft.com/office/drawing/2014/main" id="{D25698BA-E00D-B822-8222-D4093D9AB6FA}"/>
              </a:ext>
            </a:extLst>
          </p:cNvPr>
          <p:cNvSpPr txBox="1"/>
          <p:nvPr/>
        </p:nvSpPr>
        <p:spPr>
          <a:xfrm>
            <a:off x="2362200" y="8191500"/>
            <a:ext cx="13563600" cy="1446550"/>
          </a:xfrm>
          <a:prstGeom prst="rect">
            <a:avLst/>
          </a:prstGeom>
          <a:noFill/>
        </p:spPr>
        <p:txBody>
          <a:bodyPr wrap="square">
            <a:spAutoFit/>
          </a:bodyPr>
          <a:lstStyle/>
          <a:p>
            <a:pPr algn="ctr"/>
            <a:r>
              <a:rPr lang="en-GB" sz="8800" dirty="0">
                <a:hlinkClick r:id="rId3"/>
              </a:rPr>
              <a:t>Click here to watch video 7</a:t>
            </a:r>
            <a:endParaRPr lang="en-GB" sz="8800" dirty="0">
              <a:hlinkClick r:id="rId4"/>
            </a:endParaRPr>
          </a:p>
        </p:txBody>
      </p:sp>
    </p:spTree>
    <p:extLst>
      <p:ext uri="{BB962C8B-B14F-4D97-AF65-F5344CB8AC3E}">
        <p14:creationId xmlns:p14="http://schemas.microsoft.com/office/powerpoint/2010/main" val="3741696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51439" y="3684411"/>
            <a:ext cx="9585122" cy="1459089"/>
          </a:xfrm>
          <a:prstGeom prst="rect">
            <a:avLst/>
          </a:prstGeom>
        </p:spPr>
        <p:txBody>
          <a:bodyPr lIns="0" tIns="0" rIns="0" bIns="0" rtlCol="0" anchor="t">
            <a:spAutoFit/>
          </a:bodyPr>
          <a:lstStyle/>
          <a:p>
            <a:pPr marL="0" lvl="0" indent="0" algn="ctr">
              <a:lnSpc>
                <a:spcPts val="10944"/>
              </a:lnSpc>
            </a:pPr>
            <a:r>
              <a:rPr lang="en-US" sz="10944" b="1">
                <a:solidFill>
                  <a:srgbClr val="000000"/>
                </a:solidFill>
                <a:latin typeface="Gilroy Bold"/>
                <a:ea typeface="Gilroy Bold"/>
                <a:cs typeface="Gilroy Bold"/>
                <a:sym typeface="Gilroy Bold"/>
              </a:rPr>
              <a:t>Glossary</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524482" y="-1385963"/>
            <a:ext cx="13058926" cy="13058926"/>
          </a:xfrm>
          <a:custGeom>
            <a:avLst/>
            <a:gdLst/>
            <a:ahLst/>
            <a:cxnLst/>
            <a:rect l="l" t="t" r="r" b="b"/>
            <a:pathLst>
              <a:path w="13058926" h="13058926">
                <a:moveTo>
                  <a:pt x="0" y="0"/>
                </a:moveTo>
                <a:lnTo>
                  <a:pt x="13058926" y="0"/>
                </a:lnTo>
                <a:lnTo>
                  <a:pt x="13058926" y="13058926"/>
                </a:lnTo>
                <a:lnTo>
                  <a:pt x="0" y="1305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7510895" y="4642802"/>
            <a:ext cx="3086100" cy="1077595"/>
            <a:chOff x="0" y="0"/>
            <a:chExt cx="812800" cy="283811"/>
          </a:xfrm>
        </p:grpSpPr>
        <p:sp>
          <p:nvSpPr>
            <p:cNvPr id="4" name="Freeform 4"/>
            <p:cNvSpPr/>
            <p:nvPr/>
          </p:nvSpPr>
          <p:spPr>
            <a:xfrm>
              <a:off x="0" y="0"/>
              <a:ext cx="812800" cy="283811"/>
            </a:xfrm>
            <a:custGeom>
              <a:avLst/>
              <a:gdLst/>
              <a:ahLst/>
              <a:cxnLst/>
              <a:rect l="l" t="t" r="r" b="b"/>
              <a:pathLst>
                <a:path w="812800" h="283811">
                  <a:moveTo>
                    <a:pt x="0" y="0"/>
                  </a:moveTo>
                  <a:lnTo>
                    <a:pt x="812800" y="0"/>
                  </a:lnTo>
                  <a:lnTo>
                    <a:pt x="812800" y="283811"/>
                  </a:lnTo>
                  <a:lnTo>
                    <a:pt x="0" y="283811"/>
                  </a:lnTo>
                  <a:close/>
                </a:path>
              </a:pathLst>
            </a:custGeom>
            <a:solidFill>
              <a:srgbClr val="FFDE59"/>
            </a:solidFill>
            <a:ln w="38100" cap="sq">
              <a:solidFill>
                <a:srgbClr val="000000"/>
              </a:solidFill>
              <a:prstDash val="solid"/>
              <a:miter/>
            </a:ln>
          </p:spPr>
          <p:txBody>
            <a:bodyPr/>
            <a:lstStyle/>
            <a:p>
              <a:endParaRPr lang="en-GB"/>
            </a:p>
          </p:txBody>
        </p:sp>
        <p:sp>
          <p:nvSpPr>
            <p:cNvPr id="5" name="TextBox 5"/>
            <p:cNvSpPr txBox="1"/>
            <p:nvPr/>
          </p:nvSpPr>
          <p:spPr>
            <a:xfrm>
              <a:off x="0" y="-114300"/>
              <a:ext cx="812800" cy="398111"/>
            </a:xfrm>
            <a:prstGeom prst="rect">
              <a:avLst/>
            </a:prstGeom>
          </p:spPr>
          <p:txBody>
            <a:bodyPr lIns="50800" tIns="50800" rIns="50800" bIns="50800" rtlCol="0" anchor="ctr"/>
            <a:lstStyle/>
            <a:p>
              <a:pPr algn="ctr">
                <a:lnSpc>
                  <a:spcPts val="7000"/>
                </a:lnSpc>
              </a:pPr>
              <a:r>
                <a:rPr lang="en-US" sz="5000" b="1">
                  <a:solidFill>
                    <a:srgbClr val="000000"/>
                  </a:solidFill>
                  <a:latin typeface="Gilroy Bold"/>
                  <a:ea typeface="Gilroy Bold"/>
                  <a:cs typeface="Gilroy Bold"/>
                  <a:sym typeface="Gilroy Bold"/>
                </a:rPr>
                <a:t>SPECIES</a:t>
              </a:r>
            </a:p>
          </p:txBody>
        </p:sp>
      </p:grpSp>
      <p:sp>
        <p:nvSpPr>
          <p:cNvPr id="6" name="Freeform 6"/>
          <p:cNvSpPr/>
          <p:nvPr/>
        </p:nvSpPr>
        <p:spPr>
          <a:xfrm>
            <a:off x="1537310" y="5399208"/>
            <a:ext cx="5563931" cy="3706969"/>
          </a:xfrm>
          <a:custGeom>
            <a:avLst/>
            <a:gdLst/>
            <a:ahLst/>
            <a:cxnLst/>
            <a:rect l="l" t="t" r="r" b="b"/>
            <a:pathLst>
              <a:path w="5563931" h="3706969">
                <a:moveTo>
                  <a:pt x="0" y="0"/>
                </a:moveTo>
                <a:lnTo>
                  <a:pt x="5563931" y="0"/>
                </a:lnTo>
                <a:lnTo>
                  <a:pt x="5563931" y="3706969"/>
                </a:lnTo>
                <a:lnTo>
                  <a:pt x="0" y="3706969"/>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78660" y="174625"/>
            <a:ext cx="2996952"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DEFINITION</a:t>
            </a:r>
          </a:p>
        </p:txBody>
      </p:sp>
      <p:sp>
        <p:nvSpPr>
          <p:cNvPr id="8" name="TextBox 8"/>
          <p:cNvSpPr txBox="1"/>
          <p:nvPr/>
        </p:nvSpPr>
        <p:spPr>
          <a:xfrm>
            <a:off x="15376356" y="174625"/>
            <a:ext cx="2748409"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EXAMPLES</a:t>
            </a:r>
          </a:p>
        </p:txBody>
      </p:sp>
      <p:sp>
        <p:nvSpPr>
          <p:cNvPr id="9" name="TextBox 9"/>
          <p:cNvSpPr txBox="1"/>
          <p:nvPr/>
        </p:nvSpPr>
        <p:spPr>
          <a:xfrm>
            <a:off x="278660" y="9163050"/>
            <a:ext cx="3751957"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ILLUSTRATION</a:t>
            </a:r>
          </a:p>
        </p:txBody>
      </p:sp>
      <p:sp>
        <p:nvSpPr>
          <p:cNvPr id="10" name="TextBox 10"/>
          <p:cNvSpPr txBox="1"/>
          <p:nvPr/>
        </p:nvSpPr>
        <p:spPr>
          <a:xfrm>
            <a:off x="9970472" y="9163050"/>
            <a:ext cx="8154293"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A SENTENCE USING THE WORD</a:t>
            </a:r>
          </a:p>
        </p:txBody>
      </p:sp>
      <p:sp>
        <p:nvSpPr>
          <p:cNvPr id="11" name="TextBox 11"/>
          <p:cNvSpPr txBox="1"/>
          <p:nvPr/>
        </p:nvSpPr>
        <p:spPr>
          <a:xfrm>
            <a:off x="278660" y="1196310"/>
            <a:ext cx="7726278" cy="2371725"/>
          </a:xfrm>
          <a:prstGeom prst="rect">
            <a:avLst/>
          </a:prstGeom>
        </p:spPr>
        <p:txBody>
          <a:bodyPr lIns="0" tIns="0" rIns="0" bIns="0" rtlCol="0" anchor="t">
            <a:spAutoFit/>
          </a:bodyPr>
          <a:lstStyle/>
          <a:p>
            <a:pPr algn="l">
              <a:lnSpc>
                <a:spcPts val="6300"/>
              </a:lnSpc>
              <a:spcBef>
                <a:spcPct val="0"/>
              </a:spcBef>
            </a:pPr>
            <a:r>
              <a:rPr lang="en-US" sz="4500">
                <a:solidFill>
                  <a:srgbClr val="000000"/>
                </a:solidFill>
                <a:latin typeface="Libre Franklin"/>
                <a:ea typeface="Libre Franklin"/>
                <a:cs typeface="Libre Franklin"/>
                <a:sym typeface="Libre Franklin"/>
              </a:rPr>
              <a:t>A group of organisms that can breed together to produce fertile offspring</a:t>
            </a:r>
          </a:p>
        </p:txBody>
      </p:sp>
      <p:sp>
        <p:nvSpPr>
          <p:cNvPr id="12" name="TextBox 12"/>
          <p:cNvSpPr txBox="1"/>
          <p:nvPr/>
        </p:nvSpPr>
        <p:spPr>
          <a:xfrm>
            <a:off x="9303468" y="396210"/>
            <a:ext cx="3829645" cy="4786054"/>
          </a:xfrm>
          <a:prstGeom prst="rect">
            <a:avLst/>
          </a:prstGeom>
        </p:spPr>
        <p:txBody>
          <a:bodyPr wrap="square" lIns="0" tIns="0" rIns="0" bIns="0" rtlCol="0" anchor="t">
            <a:spAutoFit/>
          </a:bodyPr>
          <a:lstStyle/>
          <a:p>
            <a:pPr algn="l">
              <a:lnSpc>
                <a:spcPts val="6300"/>
              </a:lnSpc>
              <a:spcBef>
                <a:spcPct val="0"/>
              </a:spcBef>
            </a:pPr>
            <a:r>
              <a:rPr lang="en-US" sz="4500" dirty="0">
                <a:solidFill>
                  <a:srgbClr val="000000"/>
                </a:solidFill>
                <a:latin typeface="Libre Franklin"/>
                <a:ea typeface="Libre Franklin"/>
                <a:cs typeface="Libre Franklin"/>
                <a:sym typeface="Libre Franklin"/>
              </a:rPr>
              <a:t>Blackbird</a:t>
            </a:r>
          </a:p>
          <a:p>
            <a:pPr algn="l">
              <a:lnSpc>
                <a:spcPts val="6300"/>
              </a:lnSpc>
              <a:spcBef>
                <a:spcPct val="0"/>
              </a:spcBef>
            </a:pPr>
            <a:r>
              <a:rPr lang="en-US" sz="4500" dirty="0">
                <a:solidFill>
                  <a:srgbClr val="000000"/>
                </a:solidFill>
                <a:latin typeface="Libre Franklin"/>
                <a:ea typeface="Libre Franklin"/>
                <a:cs typeface="Libre Franklin"/>
                <a:sym typeface="Libre Franklin"/>
              </a:rPr>
              <a:t>Common Frog</a:t>
            </a:r>
          </a:p>
          <a:p>
            <a:pPr algn="l">
              <a:lnSpc>
                <a:spcPts val="6300"/>
              </a:lnSpc>
              <a:spcBef>
                <a:spcPct val="0"/>
              </a:spcBef>
            </a:pPr>
            <a:r>
              <a:rPr lang="en-US" sz="4500" dirty="0">
                <a:solidFill>
                  <a:srgbClr val="000000"/>
                </a:solidFill>
                <a:latin typeface="Libre Franklin"/>
                <a:ea typeface="Libre Franklin"/>
                <a:cs typeface="Libre Franklin"/>
                <a:sym typeface="Libre Franklin"/>
              </a:rPr>
              <a:t>Daisy</a:t>
            </a:r>
          </a:p>
          <a:p>
            <a:pPr algn="l">
              <a:lnSpc>
                <a:spcPts val="6300"/>
              </a:lnSpc>
              <a:spcBef>
                <a:spcPct val="0"/>
              </a:spcBef>
            </a:pPr>
            <a:r>
              <a:rPr lang="en-US" sz="4500" dirty="0">
                <a:solidFill>
                  <a:srgbClr val="000000"/>
                </a:solidFill>
                <a:latin typeface="Libre Franklin"/>
                <a:ea typeface="Libre Franklin"/>
                <a:cs typeface="Libre Franklin"/>
                <a:sym typeface="Libre Franklin"/>
              </a:rPr>
              <a:t>Water Vole</a:t>
            </a:r>
          </a:p>
          <a:p>
            <a:pPr algn="l">
              <a:lnSpc>
                <a:spcPts val="6300"/>
              </a:lnSpc>
              <a:spcBef>
                <a:spcPct val="0"/>
              </a:spcBef>
            </a:pPr>
            <a:endParaRPr lang="en-US" sz="4500" dirty="0">
              <a:solidFill>
                <a:srgbClr val="000000"/>
              </a:solidFill>
              <a:latin typeface="Libre Franklin"/>
              <a:ea typeface="Libre Franklin"/>
              <a:cs typeface="Libre Franklin"/>
              <a:sym typeface="Libre Franklin"/>
            </a:endParaRPr>
          </a:p>
        </p:txBody>
      </p:sp>
      <p:sp>
        <p:nvSpPr>
          <p:cNvPr id="13" name="TextBox 13"/>
          <p:cNvSpPr txBox="1"/>
          <p:nvPr/>
        </p:nvSpPr>
        <p:spPr>
          <a:xfrm>
            <a:off x="9303468" y="5984542"/>
            <a:ext cx="8141523" cy="1571625"/>
          </a:xfrm>
          <a:prstGeom prst="rect">
            <a:avLst/>
          </a:prstGeom>
        </p:spPr>
        <p:txBody>
          <a:bodyPr lIns="0" tIns="0" rIns="0" bIns="0" rtlCol="0" anchor="t">
            <a:spAutoFit/>
          </a:bodyPr>
          <a:lstStyle/>
          <a:p>
            <a:pPr algn="l">
              <a:lnSpc>
                <a:spcPts val="6300"/>
              </a:lnSpc>
              <a:spcBef>
                <a:spcPct val="0"/>
              </a:spcBef>
            </a:pPr>
            <a:r>
              <a:rPr lang="en-US" sz="4500">
                <a:solidFill>
                  <a:srgbClr val="000000"/>
                </a:solidFill>
                <a:latin typeface="Libre Franklin"/>
                <a:ea typeface="Libre Franklin"/>
                <a:cs typeface="Libre Franklin"/>
                <a:sym typeface="Libre Franklin"/>
              </a:rPr>
              <a:t>Common Frogs are one of the UK’s Amphibian </a:t>
            </a:r>
            <a:r>
              <a:rPr lang="en-US" sz="4500" u="sng">
                <a:solidFill>
                  <a:srgbClr val="000000"/>
                </a:solidFill>
                <a:latin typeface="Libre Franklin"/>
                <a:ea typeface="Libre Franklin"/>
                <a:cs typeface="Libre Franklin"/>
                <a:sym typeface="Libre Franklin"/>
              </a:rPr>
              <a:t>species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524482" y="-1385963"/>
            <a:ext cx="13058926" cy="13058926"/>
          </a:xfrm>
          <a:custGeom>
            <a:avLst/>
            <a:gdLst/>
            <a:ahLst/>
            <a:cxnLst/>
            <a:rect l="l" t="t" r="r" b="b"/>
            <a:pathLst>
              <a:path w="13058926" h="13058926">
                <a:moveTo>
                  <a:pt x="0" y="0"/>
                </a:moveTo>
                <a:lnTo>
                  <a:pt x="13058926" y="0"/>
                </a:lnTo>
                <a:lnTo>
                  <a:pt x="13058926" y="13058926"/>
                </a:lnTo>
                <a:lnTo>
                  <a:pt x="0" y="1305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7510895" y="4642802"/>
            <a:ext cx="3086100" cy="1077595"/>
            <a:chOff x="0" y="0"/>
            <a:chExt cx="812800" cy="283811"/>
          </a:xfrm>
        </p:grpSpPr>
        <p:sp>
          <p:nvSpPr>
            <p:cNvPr id="4" name="Freeform 4"/>
            <p:cNvSpPr/>
            <p:nvPr/>
          </p:nvSpPr>
          <p:spPr>
            <a:xfrm>
              <a:off x="0" y="0"/>
              <a:ext cx="812800" cy="283811"/>
            </a:xfrm>
            <a:custGeom>
              <a:avLst/>
              <a:gdLst/>
              <a:ahLst/>
              <a:cxnLst/>
              <a:rect l="l" t="t" r="r" b="b"/>
              <a:pathLst>
                <a:path w="812800" h="283811">
                  <a:moveTo>
                    <a:pt x="0" y="0"/>
                  </a:moveTo>
                  <a:lnTo>
                    <a:pt x="812800" y="0"/>
                  </a:lnTo>
                  <a:lnTo>
                    <a:pt x="812800" y="283811"/>
                  </a:lnTo>
                  <a:lnTo>
                    <a:pt x="0" y="283811"/>
                  </a:lnTo>
                  <a:close/>
                </a:path>
              </a:pathLst>
            </a:custGeom>
            <a:solidFill>
              <a:srgbClr val="FFDE59"/>
            </a:solidFill>
            <a:ln w="38100" cap="sq">
              <a:solidFill>
                <a:srgbClr val="000000"/>
              </a:solidFill>
              <a:prstDash val="solid"/>
              <a:miter/>
            </a:ln>
          </p:spPr>
          <p:txBody>
            <a:bodyPr/>
            <a:lstStyle/>
            <a:p>
              <a:endParaRPr lang="en-GB"/>
            </a:p>
          </p:txBody>
        </p:sp>
        <p:sp>
          <p:nvSpPr>
            <p:cNvPr id="5" name="TextBox 5"/>
            <p:cNvSpPr txBox="1"/>
            <p:nvPr/>
          </p:nvSpPr>
          <p:spPr>
            <a:xfrm>
              <a:off x="0" y="-114300"/>
              <a:ext cx="812800" cy="398111"/>
            </a:xfrm>
            <a:prstGeom prst="rect">
              <a:avLst/>
            </a:prstGeom>
          </p:spPr>
          <p:txBody>
            <a:bodyPr lIns="50800" tIns="50800" rIns="50800" bIns="50800" rtlCol="0" anchor="ctr"/>
            <a:lstStyle/>
            <a:p>
              <a:pPr algn="ctr">
                <a:lnSpc>
                  <a:spcPts val="7000"/>
                </a:lnSpc>
              </a:pPr>
              <a:r>
                <a:rPr lang="en-US" sz="5000" b="1">
                  <a:solidFill>
                    <a:srgbClr val="000000"/>
                  </a:solidFill>
                  <a:latin typeface="Gilroy Bold"/>
                  <a:ea typeface="Gilroy Bold"/>
                  <a:cs typeface="Gilroy Bold"/>
                  <a:sym typeface="Gilroy Bold"/>
                </a:rPr>
                <a:t>HABITAT</a:t>
              </a:r>
            </a:p>
          </p:txBody>
        </p:sp>
      </p:grpSp>
      <p:sp>
        <p:nvSpPr>
          <p:cNvPr id="6" name="Freeform 6"/>
          <p:cNvSpPr/>
          <p:nvPr/>
        </p:nvSpPr>
        <p:spPr>
          <a:xfrm>
            <a:off x="367572" y="6070267"/>
            <a:ext cx="3663045" cy="2445083"/>
          </a:xfrm>
          <a:custGeom>
            <a:avLst/>
            <a:gdLst/>
            <a:ahLst/>
            <a:cxnLst/>
            <a:rect l="l" t="t" r="r" b="b"/>
            <a:pathLst>
              <a:path w="3663045" h="2445083">
                <a:moveTo>
                  <a:pt x="0" y="0"/>
                </a:moveTo>
                <a:lnTo>
                  <a:pt x="3663045" y="0"/>
                </a:lnTo>
                <a:lnTo>
                  <a:pt x="3663045" y="2445083"/>
                </a:lnTo>
                <a:lnTo>
                  <a:pt x="0" y="2445083"/>
                </a:lnTo>
                <a:lnTo>
                  <a:pt x="0" y="0"/>
                </a:lnTo>
                <a:close/>
              </a:path>
            </a:pathLst>
          </a:custGeom>
          <a:blipFill>
            <a:blip r:embed="rId4"/>
            <a:stretch>
              <a:fillRect/>
            </a:stretch>
          </a:blipFill>
        </p:spPr>
        <p:txBody>
          <a:bodyPr/>
          <a:lstStyle/>
          <a:p>
            <a:endParaRPr lang="en-GB"/>
          </a:p>
        </p:txBody>
      </p:sp>
      <p:sp>
        <p:nvSpPr>
          <p:cNvPr id="7" name="Freeform 7"/>
          <p:cNvSpPr/>
          <p:nvPr/>
        </p:nvSpPr>
        <p:spPr>
          <a:xfrm>
            <a:off x="4030617" y="6070267"/>
            <a:ext cx="3669918" cy="2445083"/>
          </a:xfrm>
          <a:custGeom>
            <a:avLst/>
            <a:gdLst/>
            <a:ahLst/>
            <a:cxnLst/>
            <a:rect l="l" t="t" r="r" b="b"/>
            <a:pathLst>
              <a:path w="3669918" h="2445083">
                <a:moveTo>
                  <a:pt x="0" y="0"/>
                </a:moveTo>
                <a:lnTo>
                  <a:pt x="3669918" y="0"/>
                </a:lnTo>
                <a:lnTo>
                  <a:pt x="3669918" y="2445083"/>
                </a:lnTo>
                <a:lnTo>
                  <a:pt x="0" y="2445083"/>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278660" y="174625"/>
            <a:ext cx="2996952"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DEFINITION</a:t>
            </a:r>
          </a:p>
        </p:txBody>
      </p:sp>
      <p:sp>
        <p:nvSpPr>
          <p:cNvPr id="9" name="TextBox 9"/>
          <p:cNvSpPr txBox="1"/>
          <p:nvPr/>
        </p:nvSpPr>
        <p:spPr>
          <a:xfrm>
            <a:off x="15376356" y="174625"/>
            <a:ext cx="2748409"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EXAMPLES</a:t>
            </a:r>
          </a:p>
        </p:txBody>
      </p:sp>
      <p:sp>
        <p:nvSpPr>
          <p:cNvPr id="10" name="TextBox 10"/>
          <p:cNvSpPr txBox="1"/>
          <p:nvPr/>
        </p:nvSpPr>
        <p:spPr>
          <a:xfrm>
            <a:off x="278660" y="9163050"/>
            <a:ext cx="3751957"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ILLUSTRATION</a:t>
            </a:r>
          </a:p>
        </p:txBody>
      </p:sp>
      <p:sp>
        <p:nvSpPr>
          <p:cNvPr id="11" name="TextBox 11"/>
          <p:cNvSpPr txBox="1"/>
          <p:nvPr/>
        </p:nvSpPr>
        <p:spPr>
          <a:xfrm>
            <a:off x="9970472" y="9163050"/>
            <a:ext cx="8154293"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A SENTENCE USING THE WORD</a:t>
            </a:r>
          </a:p>
        </p:txBody>
      </p:sp>
      <p:sp>
        <p:nvSpPr>
          <p:cNvPr id="12" name="TextBox 12"/>
          <p:cNvSpPr txBox="1"/>
          <p:nvPr/>
        </p:nvSpPr>
        <p:spPr>
          <a:xfrm>
            <a:off x="278660" y="1196310"/>
            <a:ext cx="7726278" cy="1571625"/>
          </a:xfrm>
          <a:prstGeom prst="rect">
            <a:avLst/>
          </a:prstGeom>
        </p:spPr>
        <p:txBody>
          <a:bodyPr lIns="0" tIns="0" rIns="0" bIns="0" rtlCol="0" anchor="t">
            <a:spAutoFit/>
          </a:bodyPr>
          <a:lstStyle/>
          <a:p>
            <a:pPr algn="l">
              <a:lnSpc>
                <a:spcPts val="6300"/>
              </a:lnSpc>
              <a:spcBef>
                <a:spcPct val="0"/>
              </a:spcBef>
            </a:pPr>
            <a:r>
              <a:rPr lang="en-US" sz="4500">
                <a:solidFill>
                  <a:srgbClr val="000000"/>
                </a:solidFill>
                <a:latin typeface="Libre Franklin"/>
                <a:ea typeface="Libre Franklin"/>
                <a:cs typeface="Libre Franklin"/>
                <a:sym typeface="Libre Franklin"/>
              </a:rPr>
              <a:t>The area in which an animal, or plant, naturally lives</a:t>
            </a:r>
          </a:p>
        </p:txBody>
      </p:sp>
      <p:sp>
        <p:nvSpPr>
          <p:cNvPr id="13" name="TextBox 13"/>
          <p:cNvSpPr txBox="1"/>
          <p:nvPr/>
        </p:nvSpPr>
        <p:spPr>
          <a:xfrm>
            <a:off x="9303468" y="396210"/>
            <a:ext cx="4270670" cy="3971925"/>
          </a:xfrm>
          <a:prstGeom prst="rect">
            <a:avLst/>
          </a:prstGeom>
        </p:spPr>
        <p:txBody>
          <a:bodyPr lIns="0" tIns="0" rIns="0" bIns="0" rtlCol="0" anchor="t">
            <a:spAutoFit/>
          </a:bodyPr>
          <a:lstStyle/>
          <a:p>
            <a:pPr algn="l">
              <a:lnSpc>
                <a:spcPts val="6300"/>
              </a:lnSpc>
            </a:pPr>
            <a:r>
              <a:rPr lang="en-US" sz="4500">
                <a:solidFill>
                  <a:srgbClr val="000000"/>
                </a:solidFill>
                <a:latin typeface="Libre Franklin"/>
                <a:ea typeface="Libre Franklin"/>
                <a:cs typeface="Libre Franklin"/>
                <a:sym typeface="Libre Franklin"/>
              </a:rPr>
              <a:t>Pond</a:t>
            </a:r>
          </a:p>
          <a:p>
            <a:pPr algn="l">
              <a:lnSpc>
                <a:spcPts val="6300"/>
              </a:lnSpc>
            </a:pPr>
            <a:r>
              <a:rPr lang="en-US" sz="4500">
                <a:solidFill>
                  <a:srgbClr val="000000"/>
                </a:solidFill>
                <a:latin typeface="Libre Franklin"/>
                <a:ea typeface="Libre Franklin"/>
                <a:cs typeface="Libre Franklin"/>
                <a:sym typeface="Libre Franklin"/>
              </a:rPr>
              <a:t>Woodland</a:t>
            </a:r>
          </a:p>
          <a:p>
            <a:pPr algn="l">
              <a:lnSpc>
                <a:spcPts val="6300"/>
              </a:lnSpc>
            </a:pPr>
            <a:r>
              <a:rPr lang="en-US" sz="4500">
                <a:solidFill>
                  <a:srgbClr val="000000"/>
                </a:solidFill>
                <a:latin typeface="Libre Franklin"/>
                <a:ea typeface="Libre Franklin"/>
                <a:cs typeface="Libre Franklin"/>
                <a:sym typeface="Libre Franklin"/>
              </a:rPr>
              <a:t>Heathland</a:t>
            </a:r>
          </a:p>
          <a:p>
            <a:pPr algn="l">
              <a:lnSpc>
                <a:spcPts val="6300"/>
              </a:lnSpc>
            </a:pPr>
            <a:r>
              <a:rPr lang="en-US" sz="4500">
                <a:solidFill>
                  <a:srgbClr val="000000"/>
                </a:solidFill>
                <a:latin typeface="Libre Franklin"/>
                <a:ea typeface="Libre Franklin"/>
                <a:cs typeface="Libre Franklin"/>
                <a:sym typeface="Libre Franklin"/>
              </a:rPr>
              <a:t>Grassland</a:t>
            </a:r>
          </a:p>
          <a:p>
            <a:pPr algn="l">
              <a:lnSpc>
                <a:spcPts val="6300"/>
              </a:lnSpc>
              <a:spcBef>
                <a:spcPct val="0"/>
              </a:spcBef>
            </a:pPr>
            <a:r>
              <a:rPr lang="en-US" sz="4500">
                <a:solidFill>
                  <a:srgbClr val="000000"/>
                </a:solidFill>
                <a:latin typeface="Libre Franklin"/>
                <a:ea typeface="Libre Franklin"/>
                <a:cs typeface="Libre Franklin"/>
                <a:sym typeface="Libre Franklin"/>
              </a:rPr>
              <a:t>River</a:t>
            </a:r>
          </a:p>
        </p:txBody>
      </p:sp>
      <p:sp>
        <p:nvSpPr>
          <p:cNvPr id="14" name="TextBox 14"/>
          <p:cNvSpPr txBox="1"/>
          <p:nvPr/>
        </p:nvSpPr>
        <p:spPr>
          <a:xfrm>
            <a:off x="9303468" y="5984542"/>
            <a:ext cx="8141523" cy="1571625"/>
          </a:xfrm>
          <a:prstGeom prst="rect">
            <a:avLst/>
          </a:prstGeom>
        </p:spPr>
        <p:txBody>
          <a:bodyPr lIns="0" tIns="0" rIns="0" bIns="0" rtlCol="0" anchor="t">
            <a:spAutoFit/>
          </a:bodyPr>
          <a:lstStyle/>
          <a:p>
            <a:pPr algn="l">
              <a:lnSpc>
                <a:spcPts val="6300"/>
              </a:lnSpc>
              <a:spcBef>
                <a:spcPct val="0"/>
              </a:spcBef>
            </a:pPr>
            <a:r>
              <a:rPr lang="en-US" sz="4500">
                <a:solidFill>
                  <a:srgbClr val="000000"/>
                </a:solidFill>
                <a:latin typeface="Libre Franklin"/>
                <a:ea typeface="Libre Franklin"/>
                <a:cs typeface="Libre Franklin"/>
                <a:sym typeface="Libre Franklin"/>
              </a:rPr>
              <a:t>The </a:t>
            </a:r>
            <a:r>
              <a:rPr lang="en-US" sz="4500" u="sng">
                <a:solidFill>
                  <a:srgbClr val="000000"/>
                </a:solidFill>
                <a:latin typeface="Libre Franklin"/>
                <a:ea typeface="Libre Franklin"/>
                <a:cs typeface="Libre Franklin"/>
                <a:sym typeface="Libre Franklin"/>
              </a:rPr>
              <a:t>habitat</a:t>
            </a:r>
            <a:r>
              <a:rPr lang="en-US" sz="4500">
                <a:solidFill>
                  <a:srgbClr val="000000"/>
                </a:solidFill>
                <a:latin typeface="Libre Franklin"/>
                <a:ea typeface="Libre Franklin"/>
                <a:cs typeface="Libre Franklin"/>
                <a:sym typeface="Libre Franklin"/>
              </a:rPr>
              <a:t> of a Sand Lizard, is heathland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700000">
            <a:off x="2524482" y="-1385963"/>
            <a:ext cx="13058926" cy="13058926"/>
          </a:xfrm>
          <a:custGeom>
            <a:avLst/>
            <a:gdLst/>
            <a:ahLst/>
            <a:cxnLst/>
            <a:rect l="l" t="t" r="r" b="b"/>
            <a:pathLst>
              <a:path w="13058926" h="13058926">
                <a:moveTo>
                  <a:pt x="0" y="0"/>
                </a:moveTo>
                <a:lnTo>
                  <a:pt x="13058926" y="0"/>
                </a:lnTo>
                <a:lnTo>
                  <a:pt x="13058926" y="13058926"/>
                </a:lnTo>
                <a:lnTo>
                  <a:pt x="0" y="130589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nvGrpSpPr>
          <p:cNvPr id="3" name="Group 3"/>
          <p:cNvGrpSpPr/>
          <p:nvPr/>
        </p:nvGrpSpPr>
        <p:grpSpPr>
          <a:xfrm>
            <a:off x="6927758" y="4604702"/>
            <a:ext cx="4252374" cy="1077595"/>
            <a:chOff x="0" y="0"/>
            <a:chExt cx="1119967" cy="283811"/>
          </a:xfrm>
        </p:grpSpPr>
        <p:sp>
          <p:nvSpPr>
            <p:cNvPr id="4" name="Freeform 4"/>
            <p:cNvSpPr/>
            <p:nvPr/>
          </p:nvSpPr>
          <p:spPr>
            <a:xfrm>
              <a:off x="0" y="0"/>
              <a:ext cx="1119967" cy="283811"/>
            </a:xfrm>
            <a:custGeom>
              <a:avLst/>
              <a:gdLst/>
              <a:ahLst/>
              <a:cxnLst/>
              <a:rect l="l" t="t" r="r" b="b"/>
              <a:pathLst>
                <a:path w="1119967" h="283811">
                  <a:moveTo>
                    <a:pt x="0" y="0"/>
                  </a:moveTo>
                  <a:lnTo>
                    <a:pt x="1119967" y="0"/>
                  </a:lnTo>
                  <a:lnTo>
                    <a:pt x="1119967" y="283811"/>
                  </a:lnTo>
                  <a:lnTo>
                    <a:pt x="0" y="283811"/>
                  </a:lnTo>
                  <a:close/>
                </a:path>
              </a:pathLst>
            </a:custGeom>
            <a:solidFill>
              <a:srgbClr val="FFDE59"/>
            </a:solidFill>
            <a:ln w="38100" cap="sq">
              <a:solidFill>
                <a:srgbClr val="000000"/>
              </a:solidFill>
              <a:prstDash val="solid"/>
              <a:miter/>
            </a:ln>
          </p:spPr>
          <p:txBody>
            <a:bodyPr/>
            <a:lstStyle/>
            <a:p>
              <a:endParaRPr lang="en-GB"/>
            </a:p>
          </p:txBody>
        </p:sp>
        <p:sp>
          <p:nvSpPr>
            <p:cNvPr id="5" name="TextBox 5"/>
            <p:cNvSpPr txBox="1"/>
            <p:nvPr/>
          </p:nvSpPr>
          <p:spPr>
            <a:xfrm>
              <a:off x="0" y="-114300"/>
              <a:ext cx="1119967" cy="398111"/>
            </a:xfrm>
            <a:prstGeom prst="rect">
              <a:avLst/>
            </a:prstGeom>
          </p:spPr>
          <p:txBody>
            <a:bodyPr lIns="50800" tIns="50800" rIns="50800" bIns="50800" rtlCol="0" anchor="ctr"/>
            <a:lstStyle/>
            <a:p>
              <a:pPr algn="ctr">
                <a:lnSpc>
                  <a:spcPts val="7000"/>
                </a:lnSpc>
              </a:pPr>
              <a:r>
                <a:rPr lang="en-US" sz="5000" b="1">
                  <a:solidFill>
                    <a:srgbClr val="000000"/>
                  </a:solidFill>
                  <a:latin typeface="Gilroy Bold"/>
                  <a:ea typeface="Gilroy Bold"/>
                  <a:cs typeface="Gilroy Bold"/>
                  <a:sym typeface="Gilroy Bold"/>
                </a:rPr>
                <a:t>BIODIVERSITY</a:t>
              </a:r>
            </a:p>
          </p:txBody>
        </p:sp>
      </p:grpSp>
      <p:sp>
        <p:nvSpPr>
          <p:cNvPr id="6" name="Freeform 6"/>
          <p:cNvSpPr/>
          <p:nvPr/>
        </p:nvSpPr>
        <p:spPr>
          <a:xfrm>
            <a:off x="2284842" y="5436742"/>
            <a:ext cx="3605421" cy="3614457"/>
          </a:xfrm>
          <a:custGeom>
            <a:avLst/>
            <a:gdLst/>
            <a:ahLst/>
            <a:cxnLst/>
            <a:rect l="l" t="t" r="r" b="b"/>
            <a:pathLst>
              <a:path w="3605421" h="3614457">
                <a:moveTo>
                  <a:pt x="0" y="0"/>
                </a:moveTo>
                <a:lnTo>
                  <a:pt x="3605420" y="0"/>
                </a:lnTo>
                <a:lnTo>
                  <a:pt x="3605420" y="3614457"/>
                </a:lnTo>
                <a:lnTo>
                  <a:pt x="0" y="3614457"/>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278660" y="174625"/>
            <a:ext cx="2996952"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DEFINITION</a:t>
            </a:r>
          </a:p>
        </p:txBody>
      </p:sp>
      <p:sp>
        <p:nvSpPr>
          <p:cNvPr id="8" name="TextBox 8"/>
          <p:cNvSpPr txBox="1"/>
          <p:nvPr/>
        </p:nvSpPr>
        <p:spPr>
          <a:xfrm>
            <a:off x="15376356" y="174625"/>
            <a:ext cx="2748409"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EXAMPLES</a:t>
            </a:r>
          </a:p>
        </p:txBody>
      </p:sp>
      <p:sp>
        <p:nvSpPr>
          <p:cNvPr id="9" name="TextBox 9"/>
          <p:cNvSpPr txBox="1"/>
          <p:nvPr/>
        </p:nvSpPr>
        <p:spPr>
          <a:xfrm>
            <a:off x="278660" y="9163050"/>
            <a:ext cx="3751957"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ILLUSTRATION</a:t>
            </a:r>
          </a:p>
        </p:txBody>
      </p:sp>
      <p:sp>
        <p:nvSpPr>
          <p:cNvPr id="10" name="TextBox 10"/>
          <p:cNvSpPr txBox="1"/>
          <p:nvPr/>
        </p:nvSpPr>
        <p:spPr>
          <a:xfrm>
            <a:off x="9970472" y="9163050"/>
            <a:ext cx="8154293" cy="781050"/>
          </a:xfrm>
          <a:prstGeom prst="rect">
            <a:avLst/>
          </a:prstGeom>
        </p:spPr>
        <p:txBody>
          <a:bodyPr lIns="0" tIns="0" rIns="0" bIns="0" rtlCol="0" anchor="t">
            <a:spAutoFit/>
          </a:bodyPr>
          <a:lstStyle/>
          <a:p>
            <a:pPr algn="ctr">
              <a:lnSpc>
                <a:spcPts val="6300"/>
              </a:lnSpc>
              <a:spcBef>
                <a:spcPct val="0"/>
              </a:spcBef>
            </a:pPr>
            <a:r>
              <a:rPr lang="en-US" sz="4500" b="1">
                <a:solidFill>
                  <a:srgbClr val="000000"/>
                </a:solidFill>
                <a:latin typeface="Gilroy Bold"/>
                <a:ea typeface="Gilroy Bold"/>
                <a:cs typeface="Gilroy Bold"/>
                <a:sym typeface="Gilroy Bold"/>
              </a:rPr>
              <a:t>A SENTENCE USING THE WORD</a:t>
            </a:r>
          </a:p>
        </p:txBody>
      </p:sp>
      <p:sp>
        <p:nvSpPr>
          <p:cNvPr id="11" name="TextBox 11"/>
          <p:cNvSpPr txBox="1"/>
          <p:nvPr/>
        </p:nvSpPr>
        <p:spPr>
          <a:xfrm>
            <a:off x="278660" y="1196310"/>
            <a:ext cx="7726278" cy="2371725"/>
          </a:xfrm>
          <a:prstGeom prst="rect">
            <a:avLst/>
          </a:prstGeom>
        </p:spPr>
        <p:txBody>
          <a:bodyPr lIns="0" tIns="0" rIns="0" bIns="0" rtlCol="0" anchor="t">
            <a:spAutoFit/>
          </a:bodyPr>
          <a:lstStyle/>
          <a:p>
            <a:pPr algn="l">
              <a:lnSpc>
                <a:spcPts val="6300"/>
              </a:lnSpc>
              <a:spcBef>
                <a:spcPct val="0"/>
              </a:spcBef>
            </a:pPr>
            <a:r>
              <a:rPr lang="en-US" sz="4500">
                <a:solidFill>
                  <a:srgbClr val="000000"/>
                </a:solidFill>
                <a:latin typeface="Libre Franklin"/>
                <a:ea typeface="Libre Franklin"/>
                <a:cs typeface="Libre Franklin"/>
                <a:sym typeface="Libre Franklin"/>
              </a:rPr>
              <a:t>The variety of life in an area (i.e. the number of species in one place)</a:t>
            </a:r>
          </a:p>
        </p:txBody>
      </p:sp>
      <p:sp>
        <p:nvSpPr>
          <p:cNvPr id="12" name="TextBox 12"/>
          <p:cNvSpPr txBox="1"/>
          <p:nvPr/>
        </p:nvSpPr>
        <p:spPr>
          <a:xfrm>
            <a:off x="9303468" y="396210"/>
            <a:ext cx="6882109" cy="3171825"/>
          </a:xfrm>
          <a:prstGeom prst="rect">
            <a:avLst/>
          </a:prstGeom>
        </p:spPr>
        <p:txBody>
          <a:bodyPr lIns="0" tIns="0" rIns="0" bIns="0" rtlCol="0" anchor="t">
            <a:spAutoFit/>
          </a:bodyPr>
          <a:lstStyle/>
          <a:p>
            <a:pPr algn="l">
              <a:lnSpc>
                <a:spcPts val="6300"/>
              </a:lnSpc>
            </a:pPr>
            <a:endParaRPr/>
          </a:p>
          <a:p>
            <a:pPr algn="l">
              <a:lnSpc>
                <a:spcPts val="6300"/>
              </a:lnSpc>
            </a:pPr>
            <a:r>
              <a:rPr lang="en-US" sz="4500">
                <a:solidFill>
                  <a:srgbClr val="000000"/>
                </a:solidFill>
                <a:latin typeface="Libre Franklin"/>
                <a:ea typeface="Libre Franklin"/>
                <a:cs typeface="Libre Franklin"/>
                <a:sym typeface="Libre Franklin"/>
              </a:rPr>
              <a:t>Diversity of habitats</a:t>
            </a:r>
          </a:p>
          <a:p>
            <a:pPr algn="l">
              <a:lnSpc>
                <a:spcPts val="6300"/>
              </a:lnSpc>
            </a:pPr>
            <a:r>
              <a:rPr lang="en-US" sz="4500">
                <a:solidFill>
                  <a:srgbClr val="000000"/>
                </a:solidFill>
                <a:latin typeface="Libre Franklin"/>
                <a:ea typeface="Libre Franklin"/>
                <a:cs typeface="Libre Franklin"/>
                <a:sym typeface="Libre Franklin"/>
              </a:rPr>
              <a:t>Diversity of species</a:t>
            </a:r>
          </a:p>
          <a:p>
            <a:pPr algn="l">
              <a:lnSpc>
                <a:spcPts val="6300"/>
              </a:lnSpc>
              <a:spcBef>
                <a:spcPct val="0"/>
              </a:spcBef>
            </a:pPr>
            <a:r>
              <a:rPr lang="en-US" sz="4500">
                <a:solidFill>
                  <a:srgbClr val="000000"/>
                </a:solidFill>
                <a:latin typeface="Libre Franklin"/>
                <a:ea typeface="Libre Franklin"/>
                <a:cs typeface="Libre Franklin"/>
                <a:sym typeface="Libre Franklin"/>
              </a:rPr>
              <a:t>Diversity within species</a:t>
            </a:r>
          </a:p>
        </p:txBody>
      </p:sp>
      <p:sp>
        <p:nvSpPr>
          <p:cNvPr id="13" name="TextBox 13"/>
          <p:cNvSpPr txBox="1"/>
          <p:nvPr/>
        </p:nvSpPr>
        <p:spPr>
          <a:xfrm>
            <a:off x="9303468" y="5879374"/>
            <a:ext cx="8821297" cy="3171825"/>
          </a:xfrm>
          <a:prstGeom prst="rect">
            <a:avLst/>
          </a:prstGeom>
        </p:spPr>
        <p:txBody>
          <a:bodyPr lIns="0" tIns="0" rIns="0" bIns="0" rtlCol="0" anchor="t">
            <a:spAutoFit/>
          </a:bodyPr>
          <a:lstStyle/>
          <a:p>
            <a:pPr algn="l">
              <a:lnSpc>
                <a:spcPts val="6300"/>
              </a:lnSpc>
              <a:spcBef>
                <a:spcPct val="0"/>
              </a:spcBef>
            </a:pPr>
            <a:r>
              <a:rPr lang="en-US" sz="4500" u="sng">
                <a:solidFill>
                  <a:srgbClr val="000000"/>
                </a:solidFill>
                <a:latin typeface="Libre Franklin"/>
                <a:ea typeface="Libre Franklin"/>
                <a:cs typeface="Libre Franklin"/>
                <a:sym typeface="Libre Franklin"/>
              </a:rPr>
              <a:t>Biodiversity</a:t>
            </a:r>
            <a:r>
              <a:rPr lang="en-US" sz="4500">
                <a:solidFill>
                  <a:srgbClr val="000000"/>
                </a:solidFill>
                <a:latin typeface="Libre Franklin"/>
                <a:ea typeface="Libre Franklin"/>
                <a:cs typeface="Libre Franklin"/>
                <a:sym typeface="Libre Franklin"/>
              </a:rPr>
              <a:t> is vital for supporting life on Earth &amp; is the foundation of all healthy ecosystems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0317" y="597308"/>
            <a:ext cx="17186931" cy="9144386"/>
            <a:chOff x="0" y="0"/>
            <a:chExt cx="22915908" cy="12192515"/>
          </a:xfrm>
        </p:grpSpPr>
        <p:sp>
          <p:nvSpPr>
            <p:cNvPr id="3" name="TextBox 3"/>
            <p:cNvSpPr txBox="1"/>
            <p:nvPr/>
          </p:nvSpPr>
          <p:spPr>
            <a:xfrm>
              <a:off x="0" y="142875"/>
              <a:ext cx="17579765" cy="3607859"/>
            </a:xfrm>
            <a:prstGeom prst="rect">
              <a:avLst/>
            </a:prstGeom>
          </p:spPr>
          <p:txBody>
            <a:bodyPr lIns="0" tIns="0" rIns="0" bIns="0" rtlCol="0" anchor="t">
              <a:spAutoFit/>
            </a:bodyPr>
            <a:lstStyle/>
            <a:p>
              <a:pPr algn="l">
                <a:lnSpc>
                  <a:spcPts val="8000"/>
                </a:lnSpc>
              </a:pPr>
              <a:r>
                <a:rPr lang="en-US" sz="8000" b="1">
                  <a:solidFill>
                    <a:srgbClr val="000000"/>
                  </a:solidFill>
                  <a:latin typeface="Gilroy Bold"/>
                  <a:ea typeface="Gilroy Bold"/>
                  <a:cs typeface="Gilroy Bold"/>
                  <a:sym typeface="Gilroy Bold"/>
                </a:rPr>
                <a:t>Annex 1</a:t>
              </a:r>
            </a:p>
            <a:p>
              <a:pPr algn="l">
                <a:lnSpc>
                  <a:spcPts val="8000"/>
                </a:lnSpc>
              </a:pPr>
              <a:r>
                <a:rPr lang="en-US" sz="8000" b="1">
                  <a:solidFill>
                    <a:srgbClr val="000000"/>
                  </a:solidFill>
                  <a:latin typeface="Gilroy Bold"/>
                  <a:ea typeface="Gilroy Bold"/>
                  <a:cs typeface="Gilroy Bold"/>
                  <a:sym typeface="Gilroy Bold"/>
                </a:rPr>
                <a:t>Wildlife Information</a:t>
              </a:r>
            </a:p>
            <a:p>
              <a:pPr marL="0" lvl="0" indent="0" algn="l">
                <a:lnSpc>
                  <a:spcPts val="5000"/>
                </a:lnSpc>
              </a:pPr>
              <a:r>
                <a:rPr lang="en-US" sz="5000">
                  <a:solidFill>
                    <a:srgbClr val="000000"/>
                  </a:solidFill>
                  <a:latin typeface="Gilroy"/>
                  <a:ea typeface="Gilroy"/>
                  <a:cs typeface="Gilroy"/>
                  <a:sym typeface="Gilroy"/>
                </a:rPr>
                <a:t>(to support Activity 2)</a:t>
              </a:r>
            </a:p>
          </p:txBody>
        </p:sp>
        <p:sp>
          <p:nvSpPr>
            <p:cNvPr id="4" name="TextBox 4"/>
            <p:cNvSpPr txBox="1"/>
            <p:nvPr/>
          </p:nvSpPr>
          <p:spPr>
            <a:xfrm>
              <a:off x="0" y="3732834"/>
              <a:ext cx="12731750" cy="8459681"/>
            </a:xfrm>
            <a:prstGeom prst="rect">
              <a:avLst/>
            </a:prstGeom>
          </p:spPr>
          <p:txBody>
            <a:bodyPr lIns="0" tIns="0" rIns="0" bIns="0" rtlCol="0" anchor="t">
              <a:spAutoFit/>
            </a:bodyPr>
            <a:lstStyle/>
            <a:p>
              <a:pPr algn="l">
                <a:lnSpc>
                  <a:spcPts val="6400"/>
                </a:lnSpc>
              </a:pPr>
              <a:r>
                <a:rPr lang="en-US" sz="3200">
                  <a:solidFill>
                    <a:srgbClr val="000000"/>
                  </a:solidFill>
                  <a:latin typeface="Libre Franklin"/>
                  <a:ea typeface="Libre Franklin"/>
                  <a:cs typeface="Libre Franklin"/>
                  <a:sym typeface="Libre Franklin"/>
                </a:rPr>
                <a:t>Contents</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(UK) Bat Species</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Beavers</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Earthworms</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Hedgehog: An Overview</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Plant communities and their role in biodiversity</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Swifts</a:t>
              </a:r>
            </a:p>
            <a:p>
              <a:pPr marL="690881" lvl="1" indent="-345440" algn="l">
                <a:lnSpc>
                  <a:spcPts val="6400"/>
                </a:lnSpc>
                <a:buFont typeface="Arial"/>
                <a:buChar char="•"/>
              </a:pPr>
              <a:r>
                <a:rPr lang="en-US" sz="3200">
                  <a:solidFill>
                    <a:srgbClr val="000000"/>
                  </a:solidFill>
                  <a:latin typeface="Libre Franklin"/>
                  <a:ea typeface="Libre Franklin"/>
                  <a:cs typeface="Libre Franklin"/>
                  <a:sym typeface="Libre Franklin"/>
                </a:rPr>
                <a:t>Water Voles</a:t>
              </a:r>
            </a:p>
          </p:txBody>
        </p:sp>
        <p:sp>
          <p:nvSpPr>
            <p:cNvPr id="5" name="Freeform 5"/>
            <p:cNvSpPr/>
            <p:nvPr/>
          </p:nvSpPr>
          <p:spPr>
            <a:xfrm>
              <a:off x="13985651" y="2038572"/>
              <a:ext cx="8930258" cy="8115372"/>
            </a:xfrm>
            <a:custGeom>
              <a:avLst/>
              <a:gdLst/>
              <a:ahLst/>
              <a:cxnLst/>
              <a:rect l="l" t="t" r="r" b="b"/>
              <a:pathLst>
                <a:path w="8930258" h="8115372">
                  <a:moveTo>
                    <a:pt x="0" y="0"/>
                  </a:moveTo>
                  <a:lnTo>
                    <a:pt x="8930257" y="0"/>
                  </a:lnTo>
                  <a:lnTo>
                    <a:pt x="8930257" y="8115371"/>
                  </a:lnTo>
                  <a:lnTo>
                    <a:pt x="0" y="8115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31217" y="433705"/>
            <a:ext cx="8064945" cy="873125"/>
          </a:xfrm>
          <a:prstGeom prst="rect">
            <a:avLst/>
          </a:prstGeom>
        </p:spPr>
        <p:txBody>
          <a:bodyPr lIns="0" tIns="0" rIns="0" bIns="0" rtlCol="0" anchor="t">
            <a:spAutoFit/>
          </a:bodyPr>
          <a:lstStyle/>
          <a:p>
            <a:pPr algn="l">
              <a:lnSpc>
                <a:spcPts val="7000"/>
              </a:lnSpc>
            </a:pPr>
            <a:r>
              <a:rPr lang="en-US" sz="5000" b="1">
                <a:solidFill>
                  <a:srgbClr val="000000"/>
                </a:solidFill>
                <a:latin typeface="Gilroy Bold"/>
                <a:ea typeface="Gilroy Bold"/>
                <a:cs typeface="Gilroy Bold"/>
                <a:sym typeface="Gilroy Bold"/>
              </a:rPr>
              <a:t>The Story of Swift Street</a:t>
            </a:r>
          </a:p>
        </p:txBody>
      </p:sp>
      <p:grpSp>
        <p:nvGrpSpPr>
          <p:cNvPr id="3" name="Group 3"/>
          <p:cNvGrpSpPr/>
          <p:nvPr/>
        </p:nvGrpSpPr>
        <p:grpSpPr>
          <a:xfrm>
            <a:off x="331217" y="1551305"/>
            <a:ext cx="17700042" cy="8049260"/>
            <a:chOff x="0" y="0"/>
            <a:chExt cx="23600056" cy="10732347"/>
          </a:xfrm>
        </p:grpSpPr>
        <p:sp>
          <p:nvSpPr>
            <p:cNvPr id="4" name="TextBox 4"/>
            <p:cNvSpPr txBox="1"/>
            <p:nvPr/>
          </p:nvSpPr>
          <p:spPr>
            <a:xfrm>
              <a:off x="0" y="-57150"/>
              <a:ext cx="23600056" cy="1943523"/>
            </a:xfrm>
            <a:prstGeom prst="rect">
              <a:avLst/>
            </a:prstGeom>
          </p:spPr>
          <p:txBody>
            <a:bodyPr lIns="0" tIns="0" rIns="0" bIns="0" rtlCol="0" anchor="t">
              <a:spAutoFit/>
            </a:bodyPr>
            <a:lstStyle/>
            <a:p>
              <a:pPr algn="l">
                <a:lnSpc>
                  <a:spcPts val="3920"/>
                </a:lnSpc>
              </a:pPr>
              <a:r>
                <a:rPr lang="en-US" sz="2800">
                  <a:solidFill>
                    <a:srgbClr val="000000"/>
                  </a:solidFill>
                  <a:latin typeface="Libre Franklin"/>
                  <a:ea typeface="Libre Franklin"/>
                  <a:cs typeface="Libre Franklin"/>
                  <a:sym typeface="Libre Franklin"/>
                </a:rPr>
                <a:t>On the edge of a quiet residential area lies the forgotten expanse of Swift Street. Once a thriving industrial estate, it now stands as a dilapidated relic, with broken windows and litter telling a tale of neglect. Local residents feel uneasy about its presence but also fear the unknown changes redevelopment might bring. </a:t>
              </a:r>
            </a:p>
          </p:txBody>
        </p:sp>
        <p:sp>
          <p:nvSpPr>
            <p:cNvPr id="5" name="TextBox 5"/>
            <p:cNvSpPr txBox="1"/>
            <p:nvPr/>
          </p:nvSpPr>
          <p:spPr>
            <a:xfrm>
              <a:off x="0" y="2184823"/>
              <a:ext cx="18098309" cy="8547524"/>
            </a:xfrm>
            <a:prstGeom prst="rect">
              <a:avLst/>
            </a:prstGeom>
          </p:spPr>
          <p:txBody>
            <a:bodyPr lIns="0" tIns="0" rIns="0" bIns="0" rtlCol="0" anchor="t">
              <a:spAutoFit/>
            </a:bodyPr>
            <a:lstStyle/>
            <a:p>
              <a:pPr algn="l">
                <a:lnSpc>
                  <a:spcPts val="3919"/>
                </a:lnSpc>
                <a:spcBef>
                  <a:spcPct val="0"/>
                </a:spcBef>
              </a:pPr>
              <a:r>
                <a:rPr lang="en-US" sz="2799">
                  <a:solidFill>
                    <a:srgbClr val="000000"/>
                  </a:solidFill>
                  <a:latin typeface="Libre Franklin"/>
                  <a:ea typeface="Libre Franklin"/>
                  <a:cs typeface="Libre Franklin"/>
                  <a:sym typeface="Libre Franklin"/>
                </a:rPr>
                <a:t>Despite its current state, Swift Street contains natural beauty. Long grass sways untouched, providing a haven for wildlife. Bats flit through the twilight, and historically, water voles called this place home, though they have since vanished. </a:t>
              </a:r>
            </a:p>
            <a:p>
              <a:pPr algn="l">
                <a:lnSpc>
                  <a:spcPts val="3919"/>
                </a:lnSpc>
                <a:spcBef>
                  <a:spcPct val="0"/>
                </a:spcBef>
              </a:pPr>
              <a:endParaRPr lang="en-US" sz="2799">
                <a:solidFill>
                  <a:srgbClr val="000000"/>
                </a:solidFill>
                <a:latin typeface="Libre Franklin"/>
                <a:ea typeface="Libre Franklin"/>
                <a:cs typeface="Libre Franklin"/>
                <a:sym typeface="Libre Franklin"/>
              </a:endParaRPr>
            </a:p>
            <a:p>
              <a:pPr algn="l">
                <a:lnSpc>
                  <a:spcPts val="3919"/>
                </a:lnSpc>
                <a:spcBef>
                  <a:spcPct val="0"/>
                </a:spcBef>
              </a:pPr>
              <a:r>
                <a:rPr lang="en-US" sz="2799">
                  <a:solidFill>
                    <a:srgbClr val="000000"/>
                  </a:solidFill>
                  <a:latin typeface="Libre Franklin"/>
                  <a:ea typeface="Libre Franklin"/>
                  <a:cs typeface="Libre Franklin"/>
                  <a:sym typeface="Libre Franklin"/>
                </a:rPr>
                <a:t>Invasive species like American mink and Himalayan balsam have taken hold, the polluted Milton stream cuts through the land. Tarmac patches and bare ground dominate, yet even here, solitary bees and ants thrive.</a:t>
              </a:r>
            </a:p>
            <a:p>
              <a:pPr algn="l">
                <a:lnSpc>
                  <a:spcPts val="3919"/>
                </a:lnSpc>
                <a:spcBef>
                  <a:spcPct val="0"/>
                </a:spcBef>
              </a:pPr>
              <a:endParaRPr lang="en-US" sz="2799">
                <a:solidFill>
                  <a:srgbClr val="000000"/>
                </a:solidFill>
                <a:latin typeface="Libre Franklin"/>
                <a:ea typeface="Libre Franklin"/>
                <a:cs typeface="Libre Franklin"/>
                <a:sym typeface="Libre Franklin"/>
              </a:endParaRPr>
            </a:p>
            <a:p>
              <a:pPr algn="l">
                <a:lnSpc>
                  <a:spcPts val="3919"/>
                </a:lnSpc>
                <a:spcBef>
                  <a:spcPct val="0"/>
                </a:spcBef>
              </a:pPr>
              <a:r>
                <a:rPr lang="en-US" sz="2799">
                  <a:solidFill>
                    <a:srgbClr val="000000"/>
                  </a:solidFill>
                  <a:latin typeface="Libre Franklin"/>
                  <a:ea typeface="Libre Franklin"/>
                  <a:cs typeface="Libre Franklin"/>
                  <a:sym typeface="Libre Franklin"/>
                </a:rPr>
                <a:t>The industrial park’s closure left a hole in the local economy. Businesses that once relied on the factory workers’ closed, leaving behind a boarded-up cafe and shop. The nearest supermarket is now a considerable distance away. Current use of the land is limited to vandalism and antisocial behaviour, increasing residents’ fears. They long for the area to feel safer.</a:t>
              </a:r>
            </a:p>
          </p:txBody>
        </p:sp>
      </p:grpSp>
      <p:sp>
        <p:nvSpPr>
          <p:cNvPr id="6" name="Freeform 6"/>
          <p:cNvSpPr/>
          <p:nvPr/>
        </p:nvSpPr>
        <p:spPr>
          <a:xfrm>
            <a:off x="13983956" y="5785218"/>
            <a:ext cx="3644981" cy="4152422"/>
          </a:xfrm>
          <a:custGeom>
            <a:avLst/>
            <a:gdLst/>
            <a:ahLst/>
            <a:cxnLst/>
            <a:rect l="l" t="t" r="r" b="b"/>
            <a:pathLst>
              <a:path w="3644981" h="4152422">
                <a:moveTo>
                  <a:pt x="0" y="0"/>
                </a:moveTo>
                <a:lnTo>
                  <a:pt x="3644981" y="0"/>
                </a:lnTo>
                <a:lnTo>
                  <a:pt x="3644981" y="4152422"/>
                </a:lnTo>
                <a:lnTo>
                  <a:pt x="0" y="4152422"/>
                </a:lnTo>
                <a:lnTo>
                  <a:pt x="0" y="0"/>
                </a:lnTo>
                <a:close/>
              </a:path>
            </a:pathLst>
          </a:custGeom>
          <a:blipFill>
            <a:blip r:embed="rId2"/>
            <a:stretch>
              <a:fillRect l="-71310"/>
            </a:stretch>
          </a:blipFill>
        </p:spPr>
        <p:txBody>
          <a:bodyPr/>
          <a:lstStyle/>
          <a:p>
            <a:endParaRPr lang="en-GB"/>
          </a:p>
        </p:txBody>
      </p:sp>
      <p:sp>
        <p:nvSpPr>
          <p:cNvPr id="7" name="Freeform 7"/>
          <p:cNvSpPr/>
          <p:nvPr/>
        </p:nvSpPr>
        <p:spPr>
          <a:xfrm>
            <a:off x="13983956" y="3147466"/>
            <a:ext cx="3644981" cy="2428469"/>
          </a:xfrm>
          <a:custGeom>
            <a:avLst/>
            <a:gdLst/>
            <a:ahLst/>
            <a:cxnLst/>
            <a:rect l="l" t="t" r="r" b="b"/>
            <a:pathLst>
              <a:path w="3644981" h="2428469">
                <a:moveTo>
                  <a:pt x="0" y="0"/>
                </a:moveTo>
                <a:lnTo>
                  <a:pt x="3644981" y="0"/>
                </a:lnTo>
                <a:lnTo>
                  <a:pt x="3644981" y="2428469"/>
                </a:lnTo>
                <a:lnTo>
                  <a:pt x="0" y="2428469"/>
                </a:lnTo>
                <a:lnTo>
                  <a:pt x="0" y="0"/>
                </a:lnTo>
                <a:close/>
              </a:path>
            </a:pathLst>
          </a:custGeom>
          <a:blipFill>
            <a:blip r:embed="rId3"/>
            <a:stretch>
              <a:fillRect/>
            </a:stretch>
          </a:blipFill>
        </p:spPr>
        <p:txBody>
          <a:bodyPr/>
          <a:lstStyle/>
          <a:p>
            <a:endParaRPr lang="en-GB"/>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10709745"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(UK) Bat Species: An Overview</a:t>
            </a:r>
          </a:p>
        </p:txBody>
      </p:sp>
      <p:sp>
        <p:nvSpPr>
          <p:cNvPr id="3" name="TextBox 3"/>
          <p:cNvSpPr txBox="1"/>
          <p:nvPr/>
        </p:nvSpPr>
        <p:spPr>
          <a:xfrm>
            <a:off x="310419" y="1472809"/>
            <a:ext cx="8606645" cy="3985260"/>
          </a:xfrm>
          <a:prstGeom prst="rect">
            <a:avLst/>
          </a:prstGeom>
        </p:spPr>
        <p:txBody>
          <a:bodyPr lIns="0" tIns="0" rIns="0" bIns="0" rtlCol="0" anchor="t">
            <a:spAutoFit/>
          </a:bodyPr>
          <a:lstStyle/>
          <a:p>
            <a:pPr algn="l">
              <a:lnSpc>
                <a:spcPts val="2400"/>
              </a:lnSpc>
            </a:pPr>
            <a:r>
              <a:rPr lang="en-US" sz="2400">
                <a:solidFill>
                  <a:srgbClr val="000000"/>
                </a:solidFill>
                <a:latin typeface="Libre Franklin"/>
                <a:ea typeface="Libre Franklin"/>
                <a:cs typeface="Libre Franklin"/>
                <a:sym typeface="Libre Franklin"/>
              </a:rPr>
              <a:t>Bats are important animals in our environment. The UK has 18 types of bats, each with special traits.</a:t>
            </a:r>
          </a:p>
          <a:p>
            <a:pPr algn="l">
              <a:lnSpc>
                <a:spcPts val="2400"/>
              </a:lnSpc>
            </a:pPr>
            <a:endParaRPr lang="en-US" sz="2400">
              <a:solidFill>
                <a:srgbClr val="000000"/>
              </a:solidFill>
              <a:latin typeface="Libre Franklin"/>
              <a:ea typeface="Libre Franklin"/>
              <a:cs typeface="Libre Franklin"/>
              <a:sym typeface="Libre Franklin"/>
            </a:endParaRPr>
          </a:p>
          <a:p>
            <a:pPr algn="l">
              <a:lnSpc>
                <a:spcPts val="2400"/>
              </a:lnSpc>
            </a:pPr>
            <a:r>
              <a:rPr lang="en-US" sz="2400" b="1">
                <a:solidFill>
                  <a:srgbClr val="000000"/>
                </a:solidFill>
                <a:latin typeface="Libre Franklin Bold"/>
                <a:ea typeface="Libre Franklin Bold"/>
                <a:cs typeface="Libre Franklin Bold"/>
                <a:sym typeface="Libre Franklin Bold"/>
              </a:rPr>
              <a:t>Why Bats Matter </a:t>
            </a:r>
          </a:p>
          <a:p>
            <a:pPr algn="l">
              <a:lnSpc>
                <a:spcPts val="2400"/>
              </a:lnSpc>
            </a:pPr>
            <a:r>
              <a:rPr lang="en-US" sz="2400">
                <a:solidFill>
                  <a:srgbClr val="000000"/>
                </a:solidFill>
                <a:latin typeface="Libre Franklin"/>
                <a:ea typeface="Libre Franklin"/>
                <a:cs typeface="Libre Franklin"/>
                <a:sym typeface="Libre Franklin"/>
              </a:rPr>
              <a:t>Bats in the UK are protected by law because their numbers are dropping due to habitat loss, pollution, and human activity. Protecting bats helps keep nature balanced and controls insects.</a:t>
            </a:r>
          </a:p>
          <a:p>
            <a:pPr algn="l">
              <a:lnSpc>
                <a:spcPts val="2400"/>
              </a:lnSpc>
            </a:pPr>
            <a:endParaRPr lang="en-US" sz="2400">
              <a:solidFill>
                <a:srgbClr val="000000"/>
              </a:solidFill>
              <a:latin typeface="Libre Franklin"/>
              <a:ea typeface="Libre Franklin"/>
              <a:cs typeface="Libre Franklin"/>
              <a:sym typeface="Libre Franklin"/>
            </a:endParaRPr>
          </a:p>
          <a:p>
            <a:pPr algn="l">
              <a:lnSpc>
                <a:spcPts val="2400"/>
              </a:lnSpc>
            </a:pPr>
            <a:r>
              <a:rPr lang="en-US" sz="2400" b="1">
                <a:solidFill>
                  <a:srgbClr val="000000"/>
                </a:solidFill>
                <a:latin typeface="Libre Franklin Bold"/>
                <a:ea typeface="Libre Franklin Bold"/>
                <a:cs typeface="Libre Franklin Bold"/>
                <a:sym typeface="Libre Franklin Bold"/>
              </a:rPr>
              <a:t>How To Help</a:t>
            </a:r>
          </a:p>
          <a:p>
            <a:pPr algn="l">
              <a:lnSpc>
                <a:spcPts val="2400"/>
              </a:lnSpc>
              <a:spcBef>
                <a:spcPct val="0"/>
              </a:spcBef>
            </a:pPr>
            <a:r>
              <a:rPr lang="en-US" sz="2400">
                <a:solidFill>
                  <a:srgbClr val="000000"/>
                </a:solidFill>
                <a:latin typeface="Libre Franklin"/>
                <a:ea typeface="Libre Franklin"/>
                <a:cs typeface="Libre Franklin"/>
                <a:sym typeface="Libre Franklin"/>
              </a:rPr>
              <a:t>You can help bats by putting up bat boxes, avoiding pesticides, and keeping natural areas safe. Organising bat walks also helps spread the word.</a:t>
            </a:r>
          </a:p>
        </p:txBody>
      </p:sp>
      <p:grpSp>
        <p:nvGrpSpPr>
          <p:cNvPr id="4" name="Group 4"/>
          <p:cNvGrpSpPr/>
          <p:nvPr/>
        </p:nvGrpSpPr>
        <p:grpSpPr>
          <a:xfrm>
            <a:off x="9028718" y="1123133"/>
            <a:ext cx="3929553" cy="2705799"/>
            <a:chOff x="0" y="0"/>
            <a:chExt cx="1178768" cy="811673"/>
          </a:xfrm>
        </p:grpSpPr>
        <p:sp>
          <p:nvSpPr>
            <p:cNvPr id="5" name="Freeform 5"/>
            <p:cNvSpPr/>
            <p:nvPr/>
          </p:nvSpPr>
          <p:spPr>
            <a:xfrm>
              <a:off x="0" y="0"/>
              <a:ext cx="1178768" cy="811673"/>
            </a:xfrm>
            <a:custGeom>
              <a:avLst/>
              <a:gdLst/>
              <a:ahLst/>
              <a:cxnLst/>
              <a:rect l="l" t="t" r="r" b="b"/>
              <a:pathLst>
                <a:path w="1178768" h="811673">
                  <a:moveTo>
                    <a:pt x="145793" y="0"/>
                  </a:moveTo>
                  <a:lnTo>
                    <a:pt x="1032975" y="0"/>
                  </a:lnTo>
                  <a:cubicBezTo>
                    <a:pt x="1113495" y="0"/>
                    <a:pt x="1178768" y="65274"/>
                    <a:pt x="1178768" y="145793"/>
                  </a:cubicBezTo>
                  <a:lnTo>
                    <a:pt x="1178768" y="665879"/>
                  </a:lnTo>
                  <a:cubicBezTo>
                    <a:pt x="1178768" y="746399"/>
                    <a:pt x="1113495" y="811673"/>
                    <a:pt x="1032975" y="811673"/>
                  </a:cubicBezTo>
                  <a:lnTo>
                    <a:pt x="145793" y="811673"/>
                  </a:lnTo>
                  <a:cubicBezTo>
                    <a:pt x="65274" y="811673"/>
                    <a:pt x="0" y="746399"/>
                    <a:pt x="0" y="665879"/>
                  </a:cubicBezTo>
                  <a:lnTo>
                    <a:pt x="0" y="145793"/>
                  </a:lnTo>
                  <a:cubicBezTo>
                    <a:pt x="0" y="65274"/>
                    <a:pt x="65274" y="0"/>
                    <a:pt x="145793" y="0"/>
                  </a:cubicBezTo>
                  <a:close/>
                </a:path>
              </a:pathLst>
            </a:custGeom>
            <a:solidFill>
              <a:srgbClr val="F0F6EC"/>
            </a:solidFill>
          </p:spPr>
          <p:txBody>
            <a:bodyPr/>
            <a:lstStyle/>
            <a:p>
              <a:endParaRPr lang="en-GB"/>
            </a:p>
          </p:txBody>
        </p:sp>
        <p:sp>
          <p:nvSpPr>
            <p:cNvPr id="6" name="TextBox 6"/>
            <p:cNvSpPr txBox="1"/>
            <p:nvPr/>
          </p:nvSpPr>
          <p:spPr>
            <a:xfrm>
              <a:off x="0" y="-28575"/>
              <a:ext cx="1178768" cy="840248"/>
            </a:xfrm>
            <a:prstGeom prst="rect">
              <a:avLst/>
            </a:prstGeom>
          </p:spPr>
          <p:txBody>
            <a:bodyPr lIns="30345" tIns="30345" rIns="30345" bIns="30345" rtlCol="0" anchor="ctr"/>
            <a:lstStyle/>
            <a:p>
              <a:pPr algn="ctr">
                <a:lnSpc>
                  <a:spcPts val="2380"/>
                </a:lnSpc>
              </a:pPr>
              <a:r>
                <a:rPr lang="en-US" sz="1700" b="1">
                  <a:solidFill>
                    <a:srgbClr val="000000"/>
                  </a:solidFill>
                  <a:latin typeface="Libre Franklin Bold"/>
                  <a:ea typeface="Libre Franklin Bold"/>
                  <a:cs typeface="Libre Franklin Bold"/>
                  <a:sym typeface="Libre Franklin Bold"/>
                </a:rPr>
                <a:t>Common Pipistrelle </a:t>
              </a:r>
            </a:p>
            <a:p>
              <a:pPr algn="ctr">
                <a:lnSpc>
                  <a:spcPts val="2380"/>
                </a:lnSpc>
              </a:pPr>
              <a:r>
                <a:rPr lang="en-US" sz="1700">
                  <a:solidFill>
                    <a:srgbClr val="000000"/>
                  </a:solidFill>
                  <a:latin typeface="Libre Franklin"/>
                  <a:ea typeface="Libre Franklin"/>
                  <a:cs typeface="Libre Franklin"/>
                  <a:sym typeface="Libre Franklin"/>
                </a:rPr>
                <a:t> </a:t>
              </a:r>
            </a:p>
            <a:p>
              <a:pPr algn="ctr">
                <a:lnSpc>
                  <a:spcPts val="2380"/>
                </a:lnSpc>
              </a:pPr>
              <a:r>
                <a:rPr lang="en-US" sz="1700">
                  <a:solidFill>
                    <a:srgbClr val="000000"/>
                  </a:solidFill>
                  <a:latin typeface="Libre Franklin"/>
                  <a:ea typeface="Libre Franklin"/>
                  <a:cs typeface="Libre Franklin"/>
                  <a:sym typeface="Libre Franklin"/>
                </a:rPr>
                <a:t>Call Frequency: 45 kHz</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r>
                <a:rPr lang="en-US" sz="1700">
                  <a:solidFill>
                    <a:srgbClr val="000000"/>
                  </a:solidFill>
                  <a:latin typeface="Libre Franklin"/>
                  <a:ea typeface="Libre Franklin"/>
                  <a:cs typeface="Libre Franklin"/>
                  <a:sym typeface="Libre Franklin"/>
                </a:rPr>
                <a:t>The UK's smallest bat, weighing as little as a 2p coin. It can eat up to 3,000 insects in a single night!</a:t>
              </a:r>
            </a:p>
          </p:txBody>
        </p:sp>
      </p:grpSp>
      <p:sp>
        <p:nvSpPr>
          <p:cNvPr id="7" name="Freeform 7"/>
          <p:cNvSpPr/>
          <p:nvPr/>
        </p:nvSpPr>
        <p:spPr>
          <a:xfrm>
            <a:off x="10103042" y="3716827"/>
            <a:ext cx="1780906" cy="1220250"/>
          </a:xfrm>
          <a:custGeom>
            <a:avLst/>
            <a:gdLst/>
            <a:ahLst/>
            <a:cxnLst/>
            <a:rect l="l" t="t" r="r" b="b"/>
            <a:pathLst>
              <a:path w="1780906" h="1220250">
                <a:moveTo>
                  <a:pt x="0" y="0"/>
                </a:moveTo>
                <a:lnTo>
                  <a:pt x="1780906" y="0"/>
                </a:lnTo>
                <a:lnTo>
                  <a:pt x="1780906" y="1220250"/>
                </a:lnTo>
                <a:lnTo>
                  <a:pt x="0" y="1220250"/>
                </a:lnTo>
                <a:lnTo>
                  <a:pt x="0" y="0"/>
                </a:lnTo>
                <a:close/>
              </a:path>
            </a:pathLst>
          </a:custGeom>
          <a:blipFill>
            <a:blip r:embed="rId2"/>
            <a:stretch>
              <a:fillRect/>
            </a:stretch>
          </a:blipFill>
        </p:spPr>
        <p:txBody>
          <a:bodyPr/>
          <a:lstStyle/>
          <a:p>
            <a:endParaRPr lang="en-GB"/>
          </a:p>
        </p:txBody>
      </p:sp>
      <p:grpSp>
        <p:nvGrpSpPr>
          <p:cNvPr id="8" name="Group 8"/>
          <p:cNvGrpSpPr/>
          <p:nvPr/>
        </p:nvGrpSpPr>
        <p:grpSpPr>
          <a:xfrm>
            <a:off x="13816984" y="1123133"/>
            <a:ext cx="3929553" cy="3813944"/>
            <a:chOff x="0" y="0"/>
            <a:chExt cx="5239404" cy="5085259"/>
          </a:xfrm>
        </p:grpSpPr>
        <p:grpSp>
          <p:nvGrpSpPr>
            <p:cNvPr id="9" name="Group 9"/>
            <p:cNvGrpSpPr/>
            <p:nvPr/>
          </p:nvGrpSpPr>
          <p:grpSpPr>
            <a:xfrm>
              <a:off x="0" y="0"/>
              <a:ext cx="5239404" cy="3607733"/>
              <a:chOff x="0" y="0"/>
              <a:chExt cx="1178768" cy="811673"/>
            </a:xfrm>
          </p:grpSpPr>
          <p:sp>
            <p:nvSpPr>
              <p:cNvPr id="10" name="Freeform 10"/>
              <p:cNvSpPr/>
              <p:nvPr/>
            </p:nvSpPr>
            <p:spPr>
              <a:xfrm>
                <a:off x="0" y="0"/>
                <a:ext cx="1178768" cy="811673"/>
              </a:xfrm>
              <a:custGeom>
                <a:avLst/>
                <a:gdLst/>
                <a:ahLst/>
                <a:cxnLst/>
                <a:rect l="l" t="t" r="r" b="b"/>
                <a:pathLst>
                  <a:path w="1178768" h="811673">
                    <a:moveTo>
                      <a:pt x="145793" y="0"/>
                    </a:moveTo>
                    <a:lnTo>
                      <a:pt x="1032975" y="0"/>
                    </a:lnTo>
                    <a:cubicBezTo>
                      <a:pt x="1113495" y="0"/>
                      <a:pt x="1178768" y="65274"/>
                      <a:pt x="1178768" y="145793"/>
                    </a:cubicBezTo>
                    <a:lnTo>
                      <a:pt x="1178768" y="665879"/>
                    </a:lnTo>
                    <a:cubicBezTo>
                      <a:pt x="1178768" y="746399"/>
                      <a:pt x="1113495" y="811673"/>
                      <a:pt x="1032975" y="811673"/>
                    </a:cubicBezTo>
                    <a:lnTo>
                      <a:pt x="145793" y="811673"/>
                    </a:lnTo>
                    <a:cubicBezTo>
                      <a:pt x="65274" y="811673"/>
                      <a:pt x="0" y="746399"/>
                      <a:pt x="0" y="665879"/>
                    </a:cubicBezTo>
                    <a:lnTo>
                      <a:pt x="0" y="145793"/>
                    </a:lnTo>
                    <a:cubicBezTo>
                      <a:pt x="0" y="65274"/>
                      <a:pt x="65274" y="0"/>
                      <a:pt x="145793" y="0"/>
                    </a:cubicBezTo>
                    <a:close/>
                  </a:path>
                </a:pathLst>
              </a:custGeom>
              <a:solidFill>
                <a:srgbClr val="F0F6EC"/>
              </a:solidFill>
            </p:spPr>
            <p:txBody>
              <a:bodyPr/>
              <a:lstStyle/>
              <a:p>
                <a:endParaRPr lang="en-GB"/>
              </a:p>
            </p:txBody>
          </p:sp>
          <p:sp>
            <p:nvSpPr>
              <p:cNvPr id="11" name="TextBox 11"/>
              <p:cNvSpPr txBox="1"/>
              <p:nvPr/>
            </p:nvSpPr>
            <p:spPr>
              <a:xfrm>
                <a:off x="0" y="-28575"/>
                <a:ext cx="1178768" cy="840248"/>
              </a:xfrm>
              <a:prstGeom prst="rect">
                <a:avLst/>
              </a:prstGeom>
            </p:spPr>
            <p:txBody>
              <a:bodyPr lIns="30345" tIns="30345" rIns="30345" bIns="30345" rtlCol="0" anchor="ctr"/>
              <a:lstStyle/>
              <a:p>
                <a:pPr algn="ctr">
                  <a:lnSpc>
                    <a:spcPts val="2380"/>
                  </a:lnSpc>
                </a:pPr>
                <a:r>
                  <a:rPr lang="en-US" sz="1700" b="1">
                    <a:solidFill>
                      <a:srgbClr val="000000"/>
                    </a:solidFill>
                    <a:latin typeface="Libre Franklin Bold"/>
                    <a:ea typeface="Libre Franklin Bold"/>
                    <a:cs typeface="Libre Franklin Bold"/>
                    <a:sym typeface="Libre Franklin Bold"/>
                  </a:rPr>
                  <a:t>Soprano Pipistrelle </a:t>
                </a:r>
              </a:p>
              <a:p>
                <a:pPr algn="ctr">
                  <a:lnSpc>
                    <a:spcPts val="2380"/>
                  </a:lnSpc>
                </a:pPr>
                <a:r>
                  <a:rPr lang="en-US" sz="1700">
                    <a:solidFill>
                      <a:srgbClr val="000000"/>
                    </a:solidFill>
                    <a:latin typeface="Libre Franklin"/>
                    <a:ea typeface="Libre Franklin"/>
                    <a:cs typeface="Libre Franklin"/>
                    <a:sym typeface="Libre Franklin"/>
                  </a:rPr>
                  <a:t> </a:t>
                </a:r>
              </a:p>
              <a:p>
                <a:pPr algn="ctr">
                  <a:lnSpc>
                    <a:spcPts val="2380"/>
                  </a:lnSpc>
                </a:pPr>
                <a:r>
                  <a:rPr lang="en-US" sz="1700">
                    <a:solidFill>
                      <a:srgbClr val="000000"/>
                    </a:solidFill>
                    <a:latin typeface="Libre Franklin"/>
                    <a:ea typeface="Libre Franklin"/>
                    <a:cs typeface="Libre Franklin"/>
                    <a:sym typeface="Libre Franklin"/>
                  </a:rPr>
                  <a:t>Call Frequency: 55 kHz</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r>
                  <a:rPr lang="en-US" sz="1700">
                    <a:solidFill>
                      <a:srgbClr val="000000"/>
                    </a:solidFill>
                    <a:latin typeface="Libre Franklin"/>
                    <a:ea typeface="Libre Franklin"/>
                    <a:cs typeface="Libre Franklin"/>
                    <a:sym typeface="Libre Franklin"/>
                  </a:rPr>
                  <a:t>Slightly smaller than its common cousin, the soprano pipistrelle prefers wetlands and water bodies where it can find abundant insects.</a:t>
                </a:r>
              </a:p>
            </p:txBody>
          </p:sp>
        </p:grpSp>
        <p:sp>
          <p:nvSpPr>
            <p:cNvPr id="12" name="Freeform 12"/>
            <p:cNvSpPr/>
            <p:nvPr/>
          </p:nvSpPr>
          <p:spPr>
            <a:xfrm>
              <a:off x="1404949" y="3458259"/>
              <a:ext cx="2429507" cy="1627000"/>
            </a:xfrm>
            <a:custGeom>
              <a:avLst/>
              <a:gdLst/>
              <a:ahLst/>
              <a:cxnLst/>
              <a:rect l="l" t="t" r="r" b="b"/>
              <a:pathLst>
                <a:path w="2429507" h="1627000">
                  <a:moveTo>
                    <a:pt x="0" y="0"/>
                  </a:moveTo>
                  <a:lnTo>
                    <a:pt x="2429507" y="0"/>
                  </a:lnTo>
                  <a:lnTo>
                    <a:pt x="2429507" y="1627000"/>
                  </a:lnTo>
                  <a:lnTo>
                    <a:pt x="0" y="1627000"/>
                  </a:lnTo>
                  <a:lnTo>
                    <a:pt x="0" y="0"/>
                  </a:lnTo>
                  <a:close/>
                </a:path>
              </a:pathLst>
            </a:custGeom>
            <a:blipFill>
              <a:blip r:embed="rId3"/>
              <a:stretch>
                <a:fillRect/>
              </a:stretch>
            </a:blipFill>
          </p:spPr>
          <p:txBody>
            <a:bodyPr/>
            <a:lstStyle/>
            <a:p>
              <a:endParaRPr lang="en-GB"/>
            </a:p>
          </p:txBody>
        </p:sp>
      </p:grpSp>
      <p:grpSp>
        <p:nvGrpSpPr>
          <p:cNvPr id="13" name="Group 13"/>
          <p:cNvGrpSpPr/>
          <p:nvPr/>
        </p:nvGrpSpPr>
        <p:grpSpPr>
          <a:xfrm>
            <a:off x="13816984" y="5691376"/>
            <a:ext cx="3929553" cy="3968857"/>
            <a:chOff x="0" y="0"/>
            <a:chExt cx="5239404" cy="5291809"/>
          </a:xfrm>
        </p:grpSpPr>
        <p:grpSp>
          <p:nvGrpSpPr>
            <p:cNvPr id="14" name="Group 14"/>
            <p:cNvGrpSpPr/>
            <p:nvPr/>
          </p:nvGrpSpPr>
          <p:grpSpPr>
            <a:xfrm>
              <a:off x="0" y="0"/>
              <a:ext cx="5239404" cy="3607733"/>
              <a:chOff x="0" y="0"/>
              <a:chExt cx="1178768" cy="811673"/>
            </a:xfrm>
          </p:grpSpPr>
          <p:sp>
            <p:nvSpPr>
              <p:cNvPr id="15" name="Freeform 15"/>
              <p:cNvSpPr/>
              <p:nvPr/>
            </p:nvSpPr>
            <p:spPr>
              <a:xfrm>
                <a:off x="0" y="0"/>
                <a:ext cx="1178768" cy="811673"/>
              </a:xfrm>
              <a:custGeom>
                <a:avLst/>
                <a:gdLst/>
                <a:ahLst/>
                <a:cxnLst/>
                <a:rect l="l" t="t" r="r" b="b"/>
                <a:pathLst>
                  <a:path w="1178768" h="811673">
                    <a:moveTo>
                      <a:pt x="145793" y="0"/>
                    </a:moveTo>
                    <a:lnTo>
                      <a:pt x="1032975" y="0"/>
                    </a:lnTo>
                    <a:cubicBezTo>
                      <a:pt x="1113495" y="0"/>
                      <a:pt x="1178768" y="65274"/>
                      <a:pt x="1178768" y="145793"/>
                    </a:cubicBezTo>
                    <a:lnTo>
                      <a:pt x="1178768" y="665879"/>
                    </a:lnTo>
                    <a:cubicBezTo>
                      <a:pt x="1178768" y="746399"/>
                      <a:pt x="1113495" y="811673"/>
                      <a:pt x="1032975" y="811673"/>
                    </a:cubicBezTo>
                    <a:lnTo>
                      <a:pt x="145793" y="811673"/>
                    </a:lnTo>
                    <a:cubicBezTo>
                      <a:pt x="65274" y="811673"/>
                      <a:pt x="0" y="746399"/>
                      <a:pt x="0" y="665879"/>
                    </a:cubicBezTo>
                    <a:lnTo>
                      <a:pt x="0" y="145793"/>
                    </a:lnTo>
                    <a:cubicBezTo>
                      <a:pt x="0" y="65274"/>
                      <a:pt x="65274" y="0"/>
                      <a:pt x="145793" y="0"/>
                    </a:cubicBezTo>
                    <a:close/>
                  </a:path>
                </a:pathLst>
              </a:custGeom>
              <a:solidFill>
                <a:srgbClr val="F0F6EC"/>
              </a:solidFill>
            </p:spPr>
            <p:txBody>
              <a:bodyPr/>
              <a:lstStyle/>
              <a:p>
                <a:endParaRPr lang="en-GB"/>
              </a:p>
            </p:txBody>
          </p:sp>
          <p:sp>
            <p:nvSpPr>
              <p:cNvPr id="16" name="TextBox 16"/>
              <p:cNvSpPr txBox="1"/>
              <p:nvPr/>
            </p:nvSpPr>
            <p:spPr>
              <a:xfrm>
                <a:off x="0" y="-28575"/>
                <a:ext cx="1178768" cy="840248"/>
              </a:xfrm>
              <a:prstGeom prst="rect">
                <a:avLst/>
              </a:prstGeom>
            </p:spPr>
            <p:txBody>
              <a:bodyPr lIns="30345" tIns="30345" rIns="30345" bIns="30345" rtlCol="0" anchor="ctr"/>
              <a:lstStyle/>
              <a:p>
                <a:pPr algn="ctr">
                  <a:lnSpc>
                    <a:spcPts val="2380"/>
                  </a:lnSpc>
                </a:pPr>
                <a:r>
                  <a:rPr lang="en-US" sz="1700" b="1">
                    <a:solidFill>
                      <a:srgbClr val="000000"/>
                    </a:solidFill>
                    <a:latin typeface="Libre Franklin Bold"/>
                    <a:ea typeface="Libre Franklin Bold"/>
                    <a:cs typeface="Libre Franklin Bold"/>
                    <a:sym typeface="Libre Franklin Bold"/>
                  </a:rPr>
                  <a:t>Brown Long-eared Bat </a:t>
                </a:r>
              </a:p>
              <a:p>
                <a:pPr algn="ctr">
                  <a:lnSpc>
                    <a:spcPts val="2380"/>
                  </a:lnSpc>
                </a:pPr>
                <a:r>
                  <a:rPr lang="en-US" sz="1700">
                    <a:solidFill>
                      <a:srgbClr val="000000"/>
                    </a:solidFill>
                    <a:latin typeface="Libre Franklin"/>
                    <a:ea typeface="Libre Franklin"/>
                    <a:cs typeface="Libre Franklin"/>
                    <a:sym typeface="Libre Franklin"/>
                  </a:rPr>
                  <a:t> </a:t>
                </a:r>
              </a:p>
              <a:p>
                <a:pPr algn="ctr">
                  <a:lnSpc>
                    <a:spcPts val="2380"/>
                  </a:lnSpc>
                </a:pPr>
                <a:r>
                  <a:rPr lang="en-US" sz="1700">
                    <a:solidFill>
                      <a:srgbClr val="000000"/>
                    </a:solidFill>
                    <a:latin typeface="Libre Franklin"/>
                    <a:ea typeface="Libre Franklin"/>
                    <a:cs typeface="Libre Franklin"/>
                    <a:sym typeface="Libre Franklin"/>
                  </a:rPr>
                  <a:t>Call Frequency: 25-45 kHz</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r>
                  <a:rPr lang="en-US" sz="1700">
                    <a:solidFill>
                      <a:srgbClr val="000000"/>
                    </a:solidFill>
                    <a:latin typeface="Libre Franklin"/>
                    <a:ea typeface="Libre Franklin"/>
                    <a:cs typeface="Libre Franklin"/>
                    <a:sym typeface="Libre Franklin"/>
                  </a:rPr>
                  <a:t>Known for its large ears, which are nearly as long as its body, this bat has excellent hearing and can even detect the rustle of insect wings.</a:t>
                </a:r>
              </a:p>
              <a:p>
                <a:pPr algn="ctr">
                  <a:lnSpc>
                    <a:spcPts val="2380"/>
                  </a:lnSpc>
                </a:pPr>
                <a:endParaRPr lang="en-US" sz="1700">
                  <a:solidFill>
                    <a:srgbClr val="000000"/>
                  </a:solidFill>
                  <a:latin typeface="Libre Franklin"/>
                  <a:ea typeface="Libre Franklin"/>
                  <a:cs typeface="Libre Franklin"/>
                  <a:sym typeface="Libre Franklin"/>
                </a:endParaRPr>
              </a:p>
            </p:txBody>
          </p:sp>
        </p:grpSp>
        <p:sp>
          <p:nvSpPr>
            <p:cNvPr id="17" name="Freeform 17"/>
            <p:cNvSpPr/>
            <p:nvPr/>
          </p:nvSpPr>
          <p:spPr>
            <a:xfrm>
              <a:off x="1404949" y="3409259"/>
              <a:ext cx="2429507" cy="1882550"/>
            </a:xfrm>
            <a:custGeom>
              <a:avLst/>
              <a:gdLst/>
              <a:ahLst/>
              <a:cxnLst/>
              <a:rect l="l" t="t" r="r" b="b"/>
              <a:pathLst>
                <a:path w="2429507" h="1882550">
                  <a:moveTo>
                    <a:pt x="0" y="0"/>
                  </a:moveTo>
                  <a:lnTo>
                    <a:pt x="2429507" y="0"/>
                  </a:lnTo>
                  <a:lnTo>
                    <a:pt x="2429507" y="1882550"/>
                  </a:lnTo>
                  <a:lnTo>
                    <a:pt x="0" y="1882550"/>
                  </a:lnTo>
                  <a:lnTo>
                    <a:pt x="0" y="0"/>
                  </a:lnTo>
                  <a:close/>
                </a:path>
              </a:pathLst>
            </a:custGeom>
            <a:blipFill>
              <a:blip r:embed="rId4"/>
              <a:stretch>
                <a:fillRect/>
              </a:stretch>
            </a:blipFill>
          </p:spPr>
          <p:txBody>
            <a:bodyPr/>
            <a:lstStyle/>
            <a:p>
              <a:endParaRPr lang="en-GB"/>
            </a:p>
          </p:txBody>
        </p:sp>
      </p:grpSp>
      <p:grpSp>
        <p:nvGrpSpPr>
          <p:cNvPr id="18" name="Group 18"/>
          <p:cNvGrpSpPr/>
          <p:nvPr/>
        </p:nvGrpSpPr>
        <p:grpSpPr>
          <a:xfrm>
            <a:off x="310900" y="5691376"/>
            <a:ext cx="3854849" cy="3977406"/>
            <a:chOff x="0" y="0"/>
            <a:chExt cx="5139799" cy="5303209"/>
          </a:xfrm>
        </p:grpSpPr>
        <p:grpSp>
          <p:nvGrpSpPr>
            <p:cNvPr id="19" name="Group 19"/>
            <p:cNvGrpSpPr/>
            <p:nvPr/>
          </p:nvGrpSpPr>
          <p:grpSpPr>
            <a:xfrm>
              <a:off x="0" y="0"/>
              <a:ext cx="5139799" cy="3741021"/>
              <a:chOff x="0" y="0"/>
              <a:chExt cx="1156359" cy="841660"/>
            </a:xfrm>
          </p:grpSpPr>
          <p:sp>
            <p:nvSpPr>
              <p:cNvPr id="20" name="Freeform 20"/>
              <p:cNvSpPr/>
              <p:nvPr/>
            </p:nvSpPr>
            <p:spPr>
              <a:xfrm>
                <a:off x="0" y="0"/>
                <a:ext cx="1156359" cy="841660"/>
              </a:xfrm>
              <a:custGeom>
                <a:avLst/>
                <a:gdLst/>
                <a:ahLst/>
                <a:cxnLst/>
                <a:rect l="l" t="t" r="r" b="b"/>
                <a:pathLst>
                  <a:path w="1156359" h="841660">
                    <a:moveTo>
                      <a:pt x="148619" y="0"/>
                    </a:moveTo>
                    <a:lnTo>
                      <a:pt x="1007741" y="0"/>
                    </a:lnTo>
                    <a:cubicBezTo>
                      <a:pt x="1089820" y="0"/>
                      <a:pt x="1156359" y="66539"/>
                      <a:pt x="1156359" y="148619"/>
                    </a:cubicBezTo>
                    <a:lnTo>
                      <a:pt x="1156359" y="693042"/>
                    </a:lnTo>
                    <a:cubicBezTo>
                      <a:pt x="1156359" y="775121"/>
                      <a:pt x="1089820" y="841660"/>
                      <a:pt x="1007741" y="841660"/>
                    </a:cubicBezTo>
                    <a:lnTo>
                      <a:pt x="148619" y="841660"/>
                    </a:lnTo>
                    <a:cubicBezTo>
                      <a:pt x="66539" y="841660"/>
                      <a:pt x="0" y="775121"/>
                      <a:pt x="0" y="693042"/>
                    </a:cubicBezTo>
                    <a:lnTo>
                      <a:pt x="0" y="148619"/>
                    </a:lnTo>
                    <a:cubicBezTo>
                      <a:pt x="0" y="66539"/>
                      <a:pt x="66539" y="0"/>
                      <a:pt x="148619" y="0"/>
                    </a:cubicBezTo>
                    <a:close/>
                  </a:path>
                </a:pathLst>
              </a:custGeom>
              <a:solidFill>
                <a:srgbClr val="F0F6EC"/>
              </a:solidFill>
            </p:spPr>
            <p:txBody>
              <a:bodyPr/>
              <a:lstStyle/>
              <a:p>
                <a:endParaRPr lang="en-GB"/>
              </a:p>
            </p:txBody>
          </p:sp>
          <p:sp>
            <p:nvSpPr>
              <p:cNvPr id="21" name="TextBox 21"/>
              <p:cNvSpPr txBox="1"/>
              <p:nvPr/>
            </p:nvSpPr>
            <p:spPr>
              <a:xfrm>
                <a:off x="0" y="-28575"/>
                <a:ext cx="1156359" cy="870235"/>
              </a:xfrm>
              <a:prstGeom prst="rect">
                <a:avLst/>
              </a:prstGeom>
            </p:spPr>
            <p:txBody>
              <a:bodyPr lIns="30345" tIns="30345" rIns="30345" bIns="30345" rtlCol="0" anchor="ctr"/>
              <a:lstStyle/>
              <a:p>
                <a:pPr algn="ctr">
                  <a:lnSpc>
                    <a:spcPts val="2374"/>
                  </a:lnSpc>
                </a:pPr>
                <a:r>
                  <a:rPr lang="en-US" sz="1696" b="1">
                    <a:solidFill>
                      <a:srgbClr val="000000"/>
                    </a:solidFill>
                    <a:latin typeface="Libre Franklin Bold"/>
                    <a:ea typeface="Libre Franklin Bold"/>
                    <a:cs typeface="Libre Franklin Bold"/>
                    <a:sym typeface="Libre Franklin Bold"/>
                  </a:rPr>
                  <a:t>Daubenton's Bat </a:t>
                </a:r>
              </a:p>
              <a:p>
                <a:pPr algn="ctr">
                  <a:lnSpc>
                    <a:spcPts val="2374"/>
                  </a:lnSpc>
                </a:pPr>
                <a:r>
                  <a:rPr lang="en-US" sz="1696">
                    <a:solidFill>
                      <a:srgbClr val="000000"/>
                    </a:solidFill>
                    <a:latin typeface="Libre Franklin"/>
                    <a:ea typeface="Libre Franklin"/>
                    <a:cs typeface="Libre Franklin"/>
                    <a:sym typeface="Libre Franklin"/>
                  </a:rPr>
                  <a:t> </a:t>
                </a:r>
              </a:p>
              <a:p>
                <a:pPr algn="ctr">
                  <a:lnSpc>
                    <a:spcPts val="2374"/>
                  </a:lnSpc>
                </a:pPr>
                <a:r>
                  <a:rPr lang="en-US" sz="1696">
                    <a:solidFill>
                      <a:srgbClr val="000000"/>
                    </a:solidFill>
                    <a:latin typeface="Libre Franklin"/>
                    <a:ea typeface="Libre Franklin"/>
                    <a:cs typeface="Libre Franklin"/>
                    <a:sym typeface="Libre Franklin"/>
                  </a:rPr>
                  <a:t>Call Frequency: 35-85 kHz</a:t>
                </a:r>
              </a:p>
              <a:p>
                <a:pPr algn="ctr">
                  <a:lnSpc>
                    <a:spcPts val="2374"/>
                  </a:lnSpc>
                </a:pPr>
                <a:endParaRPr lang="en-US" sz="1696">
                  <a:solidFill>
                    <a:srgbClr val="000000"/>
                  </a:solidFill>
                  <a:latin typeface="Libre Franklin"/>
                  <a:ea typeface="Libre Franklin"/>
                  <a:cs typeface="Libre Franklin"/>
                  <a:sym typeface="Libre Franklin"/>
                </a:endParaRPr>
              </a:p>
              <a:p>
                <a:pPr algn="ctr">
                  <a:lnSpc>
                    <a:spcPts val="2374"/>
                  </a:lnSpc>
                </a:pPr>
                <a:r>
                  <a:rPr lang="en-US" sz="1696">
                    <a:solidFill>
                      <a:srgbClr val="000000"/>
                    </a:solidFill>
                    <a:latin typeface="Libre Franklin"/>
                    <a:ea typeface="Libre Franklin"/>
                    <a:cs typeface="Libre Franklin"/>
                    <a:sym typeface="Libre Franklin"/>
                  </a:rPr>
                  <a:t>Often referred to as the "water bat," Daubenton's bat skims over water surfaces to catch insects, using its large feet and tail membrane.</a:t>
                </a:r>
              </a:p>
              <a:p>
                <a:pPr algn="ctr">
                  <a:lnSpc>
                    <a:spcPts val="2374"/>
                  </a:lnSpc>
                </a:pPr>
                <a:endParaRPr lang="en-US" sz="1696">
                  <a:solidFill>
                    <a:srgbClr val="000000"/>
                  </a:solidFill>
                  <a:latin typeface="Libre Franklin"/>
                  <a:ea typeface="Libre Franklin"/>
                  <a:cs typeface="Libre Franklin"/>
                  <a:sym typeface="Libre Franklin"/>
                </a:endParaRPr>
              </a:p>
            </p:txBody>
          </p:sp>
        </p:grpSp>
        <p:sp>
          <p:nvSpPr>
            <p:cNvPr id="22" name="Freeform 22"/>
            <p:cNvSpPr/>
            <p:nvPr/>
          </p:nvSpPr>
          <p:spPr>
            <a:xfrm>
              <a:off x="1290560" y="3419207"/>
              <a:ext cx="2558678" cy="1884002"/>
            </a:xfrm>
            <a:custGeom>
              <a:avLst/>
              <a:gdLst/>
              <a:ahLst/>
              <a:cxnLst/>
              <a:rect l="l" t="t" r="r" b="b"/>
              <a:pathLst>
                <a:path w="2558678" h="1884002">
                  <a:moveTo>
                    <a:pt x="0" y="0"/>
                  </a:moveTo>
                  <a:lnTo>
                    <a:pt x="2558679" y="0"/>
                  </a:lnTo>
                  <a:lnTo>
                    <a:pt x="2558679" y="1884002"/>
                  </a:lnTo>
                  <a:lnTo>
                    <a:pt x="0" y="1884002"/>
                  </a:lnTo>
                  <a:lnTo>
                    <a:pt x="0" y="0"/>
                  </a:lnTo>
                  <a:close/>
                </a:path>
              </a:pathLst>
            </a:custGeom>
            <a:blipFill>
              <a:blip r:embed="rId5"/>
              <a:stretch>
                <a:fillRect/>
              </a:stretch>
            </a:blipFill>
          </p:spPr>
          <p:txBody>
            <a:bodyPr/>
            <a:lstStyle/>
            <a:p>
              <a:endParaRPr lang="en-GB"/>
            </a:p>
          </p:txBody>
        </p:sp>
      </p:grpSp>
      <p:grpSp>
        <p:nvGrpSpPr>
          <p:cNvPr id="23" name="Group 23"/>
          <p:cNvGrpSpPr/>
          <p:nvPr/>
        </p:nvGrpSpPr>
        <p:grpSpPr>
          <a:xfrm>
            <a:off x="4540351" y="5691376"/>
            <a:ext cx="3854849" cy="3968857"/>
            <a:chOff x="0" y="0"/>
            <a:chExt cx="5139799" cy="5291809"/>
          </a:xfrm>
        </p:grpSpPr>
        <p:grpSp>
          <p:nvGrpSpPr>
            <p:cNvPr id="24" name="Group 24"/>
            <p:cNvGrpSpPr/>
            <p:nvPr/>
          </p:nvGrpSpPr>
          <p:grpSpPr>
            <a:xfrm>
              <a:off x="0" y="0"/>
              <a:ext cx="5139799" cy="4026496"/>
              <a:chOff x="0" y="0"/>
              <a:chExt cx="818391" cy="641124"/>
            </a:xfrm>
          </p:grpSpPr>
          <p:sp>
            <p:nvSpPr>
              <p:cNvPr id="25" name="Freeform 25"/>
              <p:cNvSpPr/>
              <p:nvPr/>
            </p:nvSpPr>
            <p:spPr>
              <a:xfrm>
                <a:off x="0" y="0"/>
                <a:ext cx="818391" cy="641124"/>
              </a:xfrm>
              <a:custGeom>
                <a:avLst/>
                <a:gdLst/>
                <a:ahLst/>
                <a:cxnLst/>
                <a:rect l="l" t="t" r="r" b="b"/>
                <a:pathLst>
                  <a:path w="818391" h="641124">
                    <a:moveTo>
                      <a:pt x="148619" y="0"/>
                    </a:moveTo>
                    <a:lnTo>
                      <a:pt x="669772" y="0"/>
                    </a:lnTo>
                    <a:cubicBezTo>
                      <a:pt x="709188" y="0"/>
                      <a:pt x="746990" y="15658"/>
                      <a:pt x="774861" y="43529"/>
                    </a:cubicBezTo>
                    <a:cubicBezTo>
                      <a:pt x="802733" y="71401"/>
                      <a:pt x="818391" y="109202"/>
                      <a:pt x="818391" y="148619"/>
                    </a:cubicBezTo>
                    <a:lnTo>
                      <a:pt x="818391" y="492505"/>
                    </a:lnTo>
                    <a:cubicBezTo>
                      <a:pt x="818391" y="574585"/>
                      <a:pt x="751852" y="641124"/>
                      <a:pt x="669772" y="641124"/>
                    </a:cubicBezTo>
                    <a:lnTo>
                      <a:pt x="148619" y="641124"/>
                    </a:lnTo>
                    <a:cubicBezTo>
                      <a:pt x="66539" y="641124"/>
                      <a:pt x="0" y="574585"/>
                      <a:pt x="0" y="492505"/>
                    </a:cubicBezTo>
                    <a:lnTo>
                      <a:pt x="0" y="148619"/>
                    </a:lnTo>
                    <a:cubicBezTo>
                      <a:pt x="0" y="66539"/>
                      <a:pt x="66539" y="0"/>
                      <a:pt x="148619" y="0"/>
                    </a:cubicBezTo>
                    <a:close/>
                  </a:path>
                </a:pathLst>
              </a:custGeom>
              <a:solidFill>
                <a:srgbClr val="F0F6EC"/>
              </a:solidFill>
            </p:spPr>
            <p:txBody>
              <a:bodyPr/>
              <a:lstStyle/>
              <a:p>
                <a:endParaRPr lang="en-GB"/>
              </a:p>
            </p:txBody>
          </p:sp>
          <p:sp>
            <p:nvSpPr>
              <p:cNvPr id="26" name="TextBox 26"/>
              <p:cNvSpPr txBox="1"/>
              <p:nvPr/>
            </p:nvSpPr>
            <p:spPr>
              <a:xfrm>
                <a:off x="0" y="-28575"/>
                <a:ext cx="818391" cy="669699"/>
              </a:xfrm>
              <a:prstGeom prst="rect">
                <a:avLst/>
              </a:prstGeom>
            </p:spPr>
            <p:txBody>
              <a:bodyPr lIns="42877" tIns="42877" rIns="42877" bIns="42877" rtlCol="0" anchor="ctr"/>
              <a:lstStyle/>
              <a:p>
                <a:pPr algn="ctr">
                  <a:lnSpc>
                    <a:spcPts val="2380"/>
                  </a:lnSpc>
                </a:pPr>
                <a:r>
                  <a:rPr lang="en-US" sz="1700" b="1">
                    <a:solidFill>
                      <a:srgbClr val="000000"/>
                    </a:solidFill>
                    <a:latin typeface="Libre Franklin Bold"/>
                    <a:ea typeface="Libre Franklin Bold"/>
                    <a:cs typeface="Libre Franklin Bold"/>
                    <a:sym typeface="Libre Franklin Bold"/>
                  </a:rPr>
                  <a:t>Noctule </a:t>
                </a:r>
              </a:p>
              <a:p>
                <a:pPr algn="ctr">
                  <a:lnSpc>
                    <a:spcPts val="2380"/>
                  </a:lnSpc>
                </a:pPr>
                <a:r>
                  <a:rPr lang="en-US" sz="1700">
                    <a:solidFill>
                      <a:srgbClr val="000000"/>
                    </a:solidFill>
                    <a:latin typeface="Libre Franklin"/>
                    <a:ea typeface="Libre Franklin"/>
                    <a:cs typeface="Libre Franklin"/>
                    <a:sym typeface="Libre Franklin"/>
                  </a:rPr>
                  <a:t> </a:t>
                </a:r>
              </a:p>
              <a:p>
                <a:pPr algn="ctr">
                  <a:lnSpc>
                    <a:spcPts val="2380"/>
                  </a:lnSpc>
                </a:pPr>
                <a:r>
                  <a:rPr lang="en-US" sz="1700">
                    <a:solidFill>
                      <a:srgbClr val="000000"/>
                    </a:solidFill>
                    <a:latin typeface="Libre Franklin"/>
                    <a:ea typeface="Libre Franklin"/>
                    <a:cs typeface="Libre Franklin"/>
                    <a:sym typeface="Libre Franklin"/>
                  </a:rPr>
                  <a:t>Call Frequency: 20 kHz</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r>
                  <a:rPr lang="en-US" sz="1700">
                    <a:solidFill>
                      <a:srgbClr val="000000"/>
                    </a:solidFill>
                    <a:latin typeface="Libre Franklin"/>
                    <a:ea typeface="Libre Franklin"/>
                    <a:cs typeface="Libre Franklin"/>
                    <a:sym typeface="Libre Franklin"/>
                  </a:rPr>
                  <a:t>One of the UK's largest bats and can often be seen flying high in the early evening before sunset, unlike most other bat species.</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endParaRPr lang="en-US" sz="1700">
                  <a:solidFill>
                    <a:srgbClr val="000000"/>
                  </a:solidFill>
                  <a:latin typeface="Libre Franklin"/>
                  <a:ea typeface="Libre Franklin"/>
                  <a:cs typeface="Libre Franklin"/>
                  <a:sym typeface="Libre Franklin"/>
                </a:endParaRPr>
              </a:p>
            </p:txBody>
          </p:sp>
        </p:grpSp>
        <p:sp>
          <p:nvSpPr>
            <p:cNvPr id="27" name="Freeform 27"/>
            <p:cNvSpPr/>
            <p:nvPr/>
          </p:nvSpPr>
          <p:spPr>
            <a:xfrm>
              <a:off x="1317658" y="3422652"/>
              <a:ext cx="2504482" cy="1869157"/>
            </a:xfrm>
            <a:custGeom>
              <a:avLst/>
              <a:gdLst/>
              <a:ahLst/>
              <a:cxnLst/>
              <a:rect l="l" t="t" r="r" b="b"/>
              <a:pathLst>
                <a:path w="2504482" h="1869157">
                  <a:moveTo>
                    <a:pt x="0" y="0"/>
                  </a:moveTo>
                  <a:lnTo>
                    <a:pt x="2504482" y="0"/>
                  </a:lnTo>
                  <a:lnTo>
                    <a:pt x="2504482" y="1869157"/>
                  </a:lnTo>
                  <a:lnTo>
                    <a:pt x="0" y="1869157"/>
                  </a:lnTo>
                  <a:lnTo>
                    <a:pt x="0" y="0"/>
                  </a:lnTo>
                  <a:close/>
                </a:path>
              </a:pathLst>
            </a:custGeom>
            <a:blipFill>
              <a:blip r:embed="rId6"/>
              <a:stretch>
                <a:fillRect t="-1176" r="-12755"/>
              </a:stretch>
            </a:blipFill>
          </p:spPr>
          <p:txBody>
            <a:bodyPr/>
            <a:lstStyle/>
            <a:p>
              <a:endParaRPr lang="en-GB"/>
            </a:p>
          </p:txBody>
        </p:sp>
      </p:grpSp>
      <p:grpSp>
        <p:nvGrpSpPr>
          <p:cNvPr id="28" name="Group 28"/>
          <p:cNvGrpSpPr/>
          <p:nvPr/>
        </p:nvGrpSpPr>
        <p:grpSpPr>
          <a:xfrm>
            <a:off x="8766675" y="5691376"/>
            <a:ext cx="4678834" cy="3968857"/>
            <a:chOff x="0" y="0"/>
            <a:chExt cx="6238445" cy="5291809"/>
          </a:xfrm>
        </p:grpSpPr>
        <p:grpSp>
          <p:nvGrpSpPr>
            <p:cNvPr id="29" name="Group 29"/>
            <p:cNvGrpSpPr/>
            <p:nvPr/>
          </p:nvGrpSpPr>
          <p:grpSpPr>
            <a:xfrm>
              <a:off x="0" y="0"/>
              <a:ext cx="6238445" cy="4096775"/>
              <a:chOff x="0" y="0"/>
              <a:chExt cx="1403534" cy="921698"/>
            </a:xfrm>
          </p:grpSpPr>
          <p:sp>
            <p:nvSpPr>
              <p:cNvPr id="30" name="Freeform 30"/>
              <p:cNvSpPr/>
              <p:nvPr/>
            </p:nvSpPr>
            <p:spPr>
              <a:xfrm>
                <a:off x="0" y="0"/>
                <a:ext cx="1403534" cy="921698"/>
              </a:xfrm>
              <a:custGeom>
                <a:avLst/>
                <a:gdLst/>
                <a:ahLst/>
                <a:cxnLst/>
                <a:rect l="l" t="t" r="r" b="b"/>
                <a:pathLst>
                  <a:path w="1403534" h="921698">
                    <a:moveTo>
                      <a:pt x="122445" y="0"/>
                    </a:moveTo>
                    <a:lnTo>
                      <a:pt x="1281089" y="0"/>
                    </a:lnTo>
                    <a:cubicBezTo>
                      <a:pt x="1313563" y="0"/>
                      <a:pt x="1344708" y="12900"/>
                      <a:pt x="1367671" y="35863"/>
                    </a:cubicBezTo>
                    <a:cubicBezTo>
                      <a:pt x="1390634" y="58826"/>
                      <a:pt x="1403534" y="89971"/>
                      <a:pt x="1403534" y="122445"/>
                    </a:cubicBezTo>
                    <a:lnTo>
                      <a:pt x="1403534" y="799253"/>
                    </a:lnTo>
                    <a:cubicBezTo>
                      <a:pt x="1403534" y="866878"/>
                      <a:pt x="1348713" y="921698"/>
                      <a:pt x="1281089" y="921698"/>
                    </a:cubicBezTo>
                    <a:lnTo>
                      <a:pt x="122445" y="921698"/>
                    </a:lnTo>
                    <a:cubicBezTo>
                      <a:pt x="89971" y="921698"/>
                      <a:pt x="58826" y="908798"/>
                      <a:pt x="35863" y="885835"/>
                    </a:cubicBezTo>
                    <a:cubicBezTo>
                      <a:pt x="12900" y="862872"/>
                      <a:pt x="0" y="831727"/>
                      <a:pt x="0" y="799253"/>
                    </a:cubicBezTo>
                    <a:lnTo>
                      <a:pt x="0" y="122445"/>
                    </a:lnTo>
                    <a:cubicBezTo>
                      <a:pt x="0" y="89971"/>
                      <a:pt x="12900" y="58826"/>
                      <a:pt x="35863" y="35863"/>
                    </a:cubicBezTo>
                    <a:cubicBezTo>
                      <a:pt x="58826" y="12900"/>
                      <a:pt x="89971" y="0"/>
                      <a:pt x="122445" y="0"/>
                    </a:cubicBezTo>
                    <a:close/>
                  </a:path>
                </a:pathLst>
              </a:custGeom>
              <a:solidFill>
                <a:srgbClr val="F0F6EC"/>
              </a:solidFill>
            </p:spPr>
            <p:txBody>
              <a:bodyPr/>
              <a:lstStyle/>
              <a:p>
                <a:endParaRPr lang="en-GB"/>
              </a:p>
            </p:txBody>
          </p:sp>
          <p:sp>
            <p:nvSpPr>
              <p:cNvPr id="31" name="TextBox 31"/>
              <p:cNvSpPr txBox="1"/>
              <p:nvPr/>
            </p:nvSpPr>
            <p:spPr>
              <a:xfrm>
                <a:off x="0" y="-28575"/>
                <a:ext cx="1403534" cy="950273"/>
              </a:xfrm>
              <a:prstGeom prst="rect">
                <a:avLst/>
              </a:prstGeom>
            </p:spPr>
            <p:txBody>
              <a:bodyPr lIns="30345" tIns="30345" rIns="30345" bIns="30345" rtlCol="0" anchor="ctr"/>
              <a:lstStyle/>
              <a:p>
                <a:pPr algn="ctr">
                  <a:lnSpc>
                    <a:spcPts val="2380"/>
                  </a:lnSpc>
                </a:pPr>
                <a:r>
                  <a:rPr lang="en-US" sz="1700" b="1">
                    <a:solidFill>
                      <a:srgbClr val="000000"/>
                    </a:solidFill>
                    <a:latin typeface="Libre Franklin Bold"/>
                    <a:ea typeface="Libre Franklin Bold"/>
                    <a:cs typeface="Libre Franklin Bold"/>
                    <a:sym typeface="Libre Franklin Bold"/>
                  </a:rPr>
                  <a:t>Greater Horseshoe Bat </a:t>
                </a:r>
              </a:p>
              <a:p>
                <a:pPr algn="ctr">
                  <a:lnSpc>
                    <a:spcPts val="2380"/>
                  </a:lnSpc>
                </a:pPr>
                <a:r>
                  <a:rPr lang="en-US" sz="1700">
                    <a:solidFill>
                      <a:srgbClr val="000000"/>
                    </a:solidFill>
                    <a:latin typeface="Libre Franklin"/>
                    <a:ea typeface="Libre Franklin"/>
                    <a:cs typeface="Libre Franklin"/>
                    <a:sym typeface="Libre Franklin"/>
                  </a:rPr>
                  <a:t> </a:t>
                </a:r>
              </a:p>
              <a:p>
                <a:pPr algn="ctr">
                  <a:lnSpc>
                    <a:spcPts val="2380"/>
                  </a:lnSpc>
                </a:pPr>
                <a:r>
                  <a:rPr lang="en-US" sz="1700">
                    <a:solidFill>
                      <a:srgbClr val="000000"/>
                    </a:solidFill>
                    <a:latin typeface="Libre Franklin"/>
                    <a:ea typeface="Libre Franklin"/>
                    <a:cs typeface="Libre Franklin"/>
                    <a:sym typeface="Libre Franklin"/>
                  </a:rPr>
                  <a:t>Call Frequency: 80 kHz</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r>
                  <a:rPr lang="en-US" sz="1700">
                    <a:solidFill>
                      <a:srgbClr val="000000"/>
                    </a:solidFill>
                    <a:latin typeface="Libre Franklin"/>
                    <a:ea typeface="Libre Franklin"/>
                    <a:cs typeface="Libre Franklin"/>
                    <a:sym typeface="Libre Franklin"/>
                  </a:rPr>
                  <a:t>Easily recognisable by its horseshoe-shaped noseleaf, which it uses to focus its echolocation calls. It’s one of the rarest bats in the UK, mainly found in the southwest</a:t>
                </a:r>
              </a:p>
              <a:p>
                <a:pPr algn="ctr">
                  <a:lnSpc>
                    <a:spcPts val="2380"/>
                  </a:lnSpc>
                </a:pPr>
                <a:endParaRPr lang="en-US" sz="1700">
                  <a:solidFill>
                    <a:srgbClr val="000000"/>
                  </a:solidFill>
                  <a:latin typeface="Libre Franklin"/>
                  <a:ea typeface="Libre Franklin"/>
                  <a:cs typeface="Libre Franklin"/>
                  <a:sym typeface="Libre Franklin"/>
                </a:endParaRPr>
              </a:p>
              <a:p>
                <a:pPr algn="ctr">
                  <a:lnSpc>
                    <a:spcPts val="2380"/>
                  </a:lnSpc>
                </a:pPr>
                <a:endParaRPr lang="en-US" sz="1700">
                  <a:solidFill>
                    <a:srgbClr val="000000"/>
                  </a:solidFill>
                  <a:latin typeface="Libre Franklin"/>
                  <a:ea typeface="Libre Franklin"/>
                  <a:cs typeface="Libre Franklin"/>
                  <a:sym typeface="Libre Franklin"/>
                </a:endParaRPr>
              </a:p>
            </p:txBody>
          </p:sp>
        </p:grpSp>
        <p:sp>
          <p:nvSpPr>
            <p:cNvPr id="32" name="Freeform 32"/>
            <p:cNvSpPr/>
            <p:nvPr/>
          </p:nvSpPr>
          <p:spPr>
            <a:xfrm>
              <a:off x="1864666" y="3429285"/>
              <a:ext cx="2509113" cy="1862524"/>
            </a:xfrm>
            <a:custGeom>
              <a:avLst/>
              <a:gdLst/>
              <a:ahLst/>
              <a:cxnLst/>
              <a:rect l="l" t="t" r="r" b="b"/>
              <a:pathLst>
                <a:path w="2509113" h="1862524">
                  <a:moveTo>
                    <a:pt x="0" y="0"/>
                  </a:moveTo>
                  <a:lnTo>
                    <a:pt x="2509113" y="0"/>
                  </a:lnTo>
                  <a:lnTo>
                    <a:pt x="2509113" y="1862524"/>
                  </a:lnTo>
                  <a:lnTo>
                    <a:pt x="0" y="1862524"/>
                  </a:lnTo>
                  <a:lnTo>
                    <a:pt x="0" y="0"/>
                  </a:lnTo>
                  <a:close/>
                </a:path>
              </a:pathLst>
            </a:custGeom>
            <a:blipFill>
              <a:blip r:embed="rId7"/>
              <a:stretch>
                <a:fillRect r="-10844"/>
              </a:stretch>
            </a:blipFill>
          </p:spPr>
          <p:txBody>
            <a:bodyPr/>
            <a:lstStyle/>
            <a:p>
              <a:endParaRPr lang="en-GB"/>
            </a:p>
          </p:txBody>
        </p:sp>
      </p:grpSp>
      <p:sp>
        <p:nvSpPr>
          <p:cNvPr id="33" name="TextBox 33"/>
          <p:cNvSpPr txBox="1"/>
          <p:nvPr/>
        </p:nvSpPr>
        <p:spPr>
          <a:xfrm>
            <a:off x="8985179" y="6899059"/>
            <a:ext cx="317642" cy="198120"/>
          </a:xfrm>
          <a:prstGeom prst="rect">
            <a:avLst/>
          </a:prstGeom>
        </p:spPr>
        <p:txBody>
          <a:bodyPr lIns="0" tIns="0" rIns="0" bIns="0" rtlCol="0" anchor="t">
            <a:spAutoFit/>
          </a:bodyPr>
          <a:lstStyle/>
          <a:p>
            <a:pPr algn="ctr">
              <a:lnSpc>
                <a:spcPts val="1679"/>
              </a:lnSpc>
            </a:pPr>
            <a:r>
              <a:rPr lang="en-US" sz="1200">
                <a:solidFill>
                  <a:srgbClr val="000000"/>
                </a:solidFill>
                <a:latin typeface="Abhaya Libre"/>
                <a:ea typeface="Abhaya Libre"/>
                <a:cs typeface="Abhaya Libre"/>
                <a:sym typeface="Abhaya Libre"/>
              </a:rPr>
              <a:t>Body</a:t>
            </a:r>
          </a:p>
        </p:txBody>
      </p:sp>
      <p:sp>
        <p:nvSpPr>
          <p:cNvPr id="34" name="TextBox 34"/>
          <p:cNvSpPr txBox="1"/>
          <p:nvPr/>
        </p:nvSpPr>
        <p:spPr>
          <a:xfrm>
            <a:off x="12958272" y="9868168"/>
            <a:ext cx="5348778" cy="208283"/>
          </a:xfrm>
          <a:prstGeom prst="rect">
            <a:avLst/>
          </a:prstGeom>
        </p:spPr>
        <p:txBody>
          <a:bodyPr lIns="0" tIns="0" rIns="0" bIns="0" rtlCol="0" anchor="t">
            <a:spAutoFit/>
          </a:bodyPr>
          <a:lstStyle/>
          <a:p>
            <a:pPr algn="ctr">
              <a:lnSpc>
                <a:spcPts val="1686"/>
              </a:lnSpc>
              <a:spcBef>
                <a:spcPct val="0"/>
              </a:spcBef>
            </a:pPr>
            <a:r>
              <a:rPr lang="en-US" sz="1204">
                <a:solidFill>
                  <a:srgbClr val="000000"/>
                </a:solidFill>
                <a:latin typeface="Libre Franklin"/>
                <a:ea typeface="Libre Franklin"/>
                <a:cs typeface="Libre Franklin"/>
                <a:sym typeface="Libre Franklin"/>
              </a:rPr>
              <a:t>Images: © Hugh Clark / www.bats.org.uk</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10709745"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Beavers</a:t>
            </a:r>
          </a:p>
        </p:txBody>
      </p:sp>
      <p:sp>
        <p:nvSpPr>
          <p:cNvPr id="3" name="Freeform 3"/>
          <p:cNvSpPr/>
          <p:nvPr/>
        </p:nvSpPr>
        <p:spPr>
          <a:xfrm>
            <a:off x="9918274" y="0"/>
            <a:ext cx="8369726" cy="10287000"/>
          </a:xfrm>
          <a:custGeom>
            <a:avLst/>
            <a:gdLst/>
            <a:ahLst/>
            <a:cxnLst/>
            <a:rect l="l" t="t" r="r" b="b"/>
            <a:pathLst>
              <a:path w="8369726" h="10287000">
                <a:moveTo>
                  <a:pt x="0" y="0"/>
                </a:moveTo>
                <a:lnTo>
                  <a:pt x="8369726" y="0"/>
                </a:lnTo>
                <a:lnTo>
                  <a:pt x="8369726" y="10287000"/>
                </a:lnTo>
                <a:lnTo>
                  <a:pt x="0" y="10287000"/>
                </a:lnTo>
                <a:lnTo>
                  <a:pt x="0" y="0"/>
                </a:lnTo>
                <a:close/>
              </a:path>
            </a:pathLst>
          </a:custGeom>
          <a:blipFill>
            <a:blip r:embed="rId2"/>
            <a:stretch>
              <a:fillRect l="-36134" r="-82366"/>
            </a:stretch>
          </a:blipFill>
        </p:spPr>
        <p:txBody>
          <a:bodyPr/>
          <a:lstStyle/>
          <a:p>
            <a:endParaRPr lang="en-GB"/>
          </a:p>
        </p:txBody>
      </p:sp>
      <p:sp>
        <p:nvSpPr>
          <p:cNvPr id="4" name="TextBox 4"/>
          <p:cNvSpPr txBox="1"/>
          <p:nvPr/>
        </p:nvSpPr>
        <p:spPr>
          <a:xfrm>
            <a:off x="310419" y="1631008"/>
            <a:ext cx="9431395" cy="6505575"/>
          </a:xfrm>
          <a:prstGeom prst="rect">
            <a:avLst/>
          </a:prstGeom>
        </p:spPr>
        <p:txBody>
          <a:bodyPr lIns="0" tIns="0" rIns="0" bIns="0" rtlCol="0" anchor="t">
            <a:spAutoFit/>
          </a:bodyPr>
          <a:lstStyle/>
          <a:p>
            <a:pPr algn="l">
              <a:lnSpc>
                <a:spcPts val="3000"/>
              </a:lnSpc>
            </a:pPr>
            <a:r>
              <a:rPr lang="en-US" sz="3000" b="1">
                <a:solidFill>
                  <a:srgbClr val="000000"/>
                </a:solidFill>
                <a:latin typeface="Libre Franklin Bold"/>
                <a:ea typeface="Libre Franklin Bold"/>
                <a:cs typeface="Libre Franklin Bold"/>
                <a:sym typeface="Libre Franklin Bold"/>
              </a:rPr>
              <a:t>What They Do: </a:t>
            </a:r>
          </a:p>
          <a:p>
            <a:pPr algn="l">
              <a:lnSpc>
                <a:spcPts val="3000"/>
              </a:lnSpc>
            </a:pPr>
            <a:r>
              <a:rPr lang="en-US" sz="3000">
                <a:solidFill>
                  <a:srgbClr val="000000"/>
                </a:solidFill>
                <a:latin typeface="Libre Franklin"/>
                <a:ea typeface="Libre Franklin"/>
                <a:cs typeface="Libre Franklin"/>
                <a:sym typeface="Libre Franklin"/>
              </a:rPr>
              <a:t>Beavers build dams and lodges with branches, mud, and stones, creating wetlands. These wetlands support many other animals and plants. Beavers eat tree bark, leaves, and aquatic plants, and their work helps clean water and boost biodiversity.</a:t>
            </a:r>
          </a:p>
          <a:p>
            <a:pPr algn="l">
              <a:lnSpc>
                <a:spcPts val="3000"/>
              </a:lnSpc>
            </a:pPr>
            <a:endParaRPr lang="en-US" sz="3000">
              <a:solidFill>
                <a:srgbClr val="000000"/>
              </a:solidFill>
              <a:latin typeface="Libre Franklin"/>
              <a:ea typeface="Libre Franklin"/>
              <a:cs typeface="Libre Franklin"/>
              <a:sym typeface="Libre Franklin"/>
            </a:endParaRPr>
          </a:p>
          <a:p>
            <a:pPr algn="l">
              <a:lnSpc>
                <a:spcPts val="3000"/>
              </a:lnSpc>
            </a:pPr>
            <a:r>
              <a:rPr lang="en-US" sz="3000" b="1">
                <a:solidFill>
                  <a:srgbClr val="000000"/>
                </a:solidFill>
                <a:latin typeface="Libre Franklin Bold"/>
                <a:ea typeface="Libre Franklin Bold"/>
                <a:cs typeface="Libre Franklin Bold"/>
                <a:sym typeface="Libre Franklin Bold"/>
              </a:rPr>
              <a:t>How to Help:</a:t>
            </a:r>
          </a:p>
          <a:p>
            <a:pPr marL="647700" lvl="1" indent="-323850" algn="l">
              <a:lnSpc>
                <a:spcPts val="3000"/>
              </a:lnSpc>
              <a:buFont typeface="Arial"/>
              <a:buChar char="•"/>
            </a:pPr>
            <a:r>
              <a:rPr lang="en-US" sz="3000">
                <a:solidFill>
                  <a:srgbClr val="000000"/>
                </a:solidFill>
                <a:latin typeface="Libre Franklin"/>
                <a:ea typeface="Libre Franklin"/>
                <a:cs typeface="Libre Franklin"/>
                <a:sym typeface="Libre Franklin"/>
              </a:rPr>
              <a:t>Create Habitats: Ensure there are streams or ponds for beavers to build in. Plant native trees like Willows and Poplars.</a:t>
            </a:r>
          </a:p>
          <a:p>
            <a:pPr marL="647700" lvl="1" indent="-323850" algn="l">
              <a:lnSpc>
                <a:spcPts val="3000"/>
              </a:lnSpc>
              <a:buFont typeface="Arial"/>
              <a:buChar char="•"/>
            </a:pPr>
            <a:r>
              <a:rPr lang="en-US" sz="3000">
                <a:solidFill>
                  <a:srgbClr val="000000"/>
                </a:solidFill>
                <a:latin typeface="Libre Franklin"/>
                <a:ea typeface="Libre Franklin"/>
                <a:cs typeface="Libre Franklin"/>
                <a:sym typeface="Libre Franklin"/>
              </a:rPr>
              <a:t>Protect Their Environment: Keep water clean and avoid harming their habitat.</a:t>
            </a:r>
          </a:p>
          <a:p>
            <a:pPr marL="647700" lvl="1" indent="-323850" algn="l">
              <a:lnSpc>
                <a:spcPts val="3000"/>
              </a:lnSpc>
              <a:buFont typeface="Arial"/>
              <a:buChar char="•"/>
            </a:pPr>
            <a:r>
              <a:rPr lang="en-US" sz="3000">
                <a:solidFill>
                  <a:srgbClr val="000000"/>
                </a:solidFill>
                <a:latin typeface="Libre Franklin"/>
                <a:ea typeface="Libre Franklin"/>
                <a:cs typeface="Libre Franklin"/>
                <a:sym typeface="Libre Franklin"/>
              </a:rPr>
              <a:t>Spread the Word: Educate others on how beavers benefit ecosystems by reducing flooding and improving water quality.</a:t>
            </a:r>
          </a:p>
          <a:p>
            <a:pPr algn="l">
              <a:lnSpc>
                <a:spcPts val="3000"/>
              </a:lnSpc>
              <a:spcBef>
                <a:spcPct val="0"/>
              </a:spcBef>
            </a:pPr>
            <a:endParaRPr lang="en-US" sz="3000">
              <a:solidFill>
                <a:srgbClr val="000000"/>
              </a:solidFill>
              <a:latin typeface="Libre Franklin"/>
              <a:ea typeface="Libre Franklin"/>
              <a:cs typeface="Libre Franklin"/>
              <a:sym typeface="Libre Frankli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10709745"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Earthworms</a:t>
            </a:r>
          </a:p>
        </p:txBody>
      </p:sp>
      <p:sp>
        <p:nvSpPr>
          <p:cNvPr id="3" name="Freeform 3"/>
          <p:cNvSpPr/>
          <p:nvPr/>
        </p:nvSpPr>
        <p:spPr>
          <a:xfrm>
            <a:off x="9928129" y="0"/>
            <a:ext cx="8359871" cy="10287000"/>
          </a:xfrm>
          <a:custGeom>
            <a:avLst/>
            <a:gdLst/>
            <a:ahLst/>
            <a:cxnLst/>
            <a:rect l="l" t="t" r="r" b="b"/>
            <a:pathLst>
              <a:path w="8359871" h="10287000">
                <a:moveTo>
                  <a:pt x="0" y="0"/>
                </a:moveTo>
                <a:lnTo>
                  <a:pt x="8359871" y="0"/>
                </a:lnTo>
                <a:lnTo>
                  <a:pt x="8359871" y="10287000"/>
                </a:lnTo>
                <a:lnTo>
                  <a:pt x="0" y="10287000"/>
                </a:lnTo>
                <a:lnTo>
                  <a:pt x="0" y="0"/>
                </a:lnTo>
                <a:close/>
              </a:path>
            </a:pathLst>
          </a:custGeom>
          <a:blipFill>
            <a:blip r:embed="rId2"/>
            <a:stretch>
              <a:fillRect l="-16884" r="-79056" b="-6288"/>
            </a:stretch>
          </a:blipFill>
        </p:spPr>
        <p:txBody>
          <a:bodyPr/>
          <a:lstStyle/>
          <a:p>
            <a:endParaRPr lang="en-GB"/>
          </a:p>
        </p:txBody>
      </p:sp>
      <p:sp>
        <p:nvSpPr>
          <p:cNvPr id="4" name="TextBox 4"/>
          <p:cNvSpPr txBox="1"/>
          <p:nvPr/>
        </p:nvSpPr>
        <p:spPr>
          <a:xfrm>
            <a:off x="310419" y="1462194"/>
            <a:ext cx="9469148" cy="8362950"/>
          </a:xfrm>
          <a:prstGeom prst="rect">
            <a:avLst/>
          </a:prstGeom>
        </p:spPr>
        <p:txBody>
          <a:bodyPr lIns="0" tIns="0" rIns="0" bIns="0" rtlCol="0" anchor="t">
            <a:spAutoFit/>
          </a:bodyPr>
          <a:lstStyle/>
          <a:p>
            <a:pPr algn="l">
              <a:lnSpc>
                <a:spcPts val="4199"/>
              </a:lnSpc>
            </a:pPr>
            <a:r>
              <a:rPr lang="en-US" sz="2999" b="1">
                <a:solidFill>
                  <a:srgbClr val="000000"/>
                </a:solidFill>
                <a:latin typeface="Libre Franklin Bold"/>
                <a:ea typeface="Libre Franklin Bold"/>
                <a:cs typeface="Libre Franklin Bold"/>
                <a:sym typeface="Libre Franklin Bold"/>
              </a:rPr>
              <a:t>What They Do:</a:t>
            </a:r>
          </a:p>
          <a:p>
            <a:pPr algn="l">
              <a:lnSpc>
                <a:spcPts val="4199"/>
              </a:lnSpc>
              <a:spcBef>
                <a:spcPct val="0"/>
              </a:spcBef>
            </a:pPr>
            <a:r>
              <a:rPr lang="en-US" sz="2999">
                <a:solidFill>
                  <a:srgbClr val="000000"/>
                </a:solidFill>
                <a:latin typeface="Libre Franklin"/>
                <a:ea typeface="Libre Franklin"/>
                <a:cs typeface="Libre Franklin"/>
                <a:sym typeface="Libre Franklin"/>
              </a:rPr>
              <a:t>Earthworms help keep soil healthy by aerating it, breaking down organic matter, and recycling nutrients. They feed on dead plant material and organic debris, boosting soil fertility.</a:t>
            </a:r>
          </a:p>
          <a:p>
            <a:pPr algn="l">
              <a:lnSpc>
                <a:spcPts val="4199"/>
              </a:lnSpc>
              <a:spcBef>
                <a:spcPct val="0"/>
              </a:spcBef>
            </a:pPr>
            <a:endParaRPr lang="en-US" sz="2999">
              <a:solidFill>
                <a:srgbClr val="000000"/>
              </a:solidFill>
              <a:latin typeface="Libre Franklin"/>
              <a:ea typeface="Libre Franklin"/>
              <a:cs typeface="Libre Franklin"/>
              <a:sym typeface="Libre Franklin"/>
            </a:endParaRPr>
          </a:p>
          <a:p>
            <a:pPr algn="l">
              <a:lnSpc>
                <a:spcPts val="4199"/>
              </a:lnSpc>
              <a:spcBef>
                <a:spcPct val="0"/>
              </a:spcBef>
            </a:pPr>
            <a:r>
              <a:rPr lang="en-US" sz="2999" b="1">
                <a:solidFill>
                  <a:srgbClr val="000000"/>
                </a:solidFill>
                <a:latin typeface="Libre Franklin Bold"/>
                <a:ea typeface="Libre Franklin Bold"/>
                <a:cs typeface="Libre Franklin Bold"/>
                <a:sym typeface="Libre Franklin Bold"/>
              </a:rPr>
              <a:t>How to Help:</a:t>
            </a:r>
          </a:p>
          <a:p>
            <a:pPr marL="647697" lvl="1" indent="-323848" algn="l">
              <a:lnSpc>
                <a:spcPts val="4199"/>
              </a:lnSpc>
              <a:spcBef>
                <a:spcPct val="0"/>
              </a:spcBef>
              <a:buFont typeface="Arial"/>
              <a:buChar char="•"/>
            </a:pPr>
            <a:r>
              <a:rPr lang="en-US" sz="2999">
                <a:solidFill>
                  <a:srgbClr val="000000"/>
                </a:solidFill>
                <a:latin typeface="Libre Franklin"/>
                <a:ea typeface="Libre Franklin"/>
                <a:cs typeface="Libre Franklin"/>
                <a:sym typeface="Libre Franklin"/>
              </a:rPr>
              <a:t>C</a:t>
            </a:r>
            <a:r>
              <a:rPr lang="en-US" sz="2999" u="none">
                <a:solidFill>
                  <a:srgbClr val="000000"/>
                </a:solidFill>
                <a:latin typeface="Libre Franklin"/>
                <a:ea typeface="Libre Franklin"/>
                <a:cs typeface="Libre Franklin"/>
                <a:sym typeface="Libre Franklin"/>
              </a:rPr>
              <a:t>reate Habitat</a:t>
            </a:r>
            <a:r>
              <a:rPr lang="en-US" sz="2999">
                <a:solidFill>
                  <a:srgbClr val="000000"/>
                </a:solidFill>
                <a:latin typeface="Libre Franklin"/>
                <a:ea typeface="Libre Franklin"/>
                <a:cs typeface="Libre Franklin"/>
                <a:sym typeface="Libre Franklin"/>
              </a:rPr>
              <a:t>s: Add compost or leaf litter to keep soil healthy. Avoid compacting the soil.</a:t>
            </a:r>
          </a:p>
          <a:p>
            <a:pPr marL="647697" lvl="1" indent="-323848" algn="l">
              <a:lnSpc>
                <a:spcPts val="4199"/>
              </a:lnSpc>
              <a:spcBef>
                <a:spcPct val="0"/>
              </a:spcBef>
              <a:buFont typeface="Arial"/>
              <a:buChar char="•"/>
            </a:pPr>
            <a:r>
              <a:rPr lang="en-US" sz="2999" u="none">
                <a:solidFill>
                  <a:srgbClr val="000000"/>
                </a:solidFill>
                <a:latin typeface="Libre Franklin"/>
                <a:ea typeface="Libre Franklin"/>
                <a:cs typeface="Libre Franklin"/>
                <a:sym typeface="Libre Franklin"/>
              </a:rPr>
              <a:t>Avoid Chemicals</a:t>
            </a:r>
            <a:r>
              <a:rPr lang="en-US" sz="2999">
                <a:solidFill>
                  <a:srgbClr val="000000"/>
                </a:solidFill>
                <a:latin typeface="Libre Franklin"/>
                <a:ea typeface="Libre Franklin"/>
                <a:cs typeface="Libre Franklin"/>
                <a:sym typeface="Libre Franklin"/>
              </a:rPr>
              <a:t>: Reduce or eliminate chemical fertilizers and pesticides.</a:t>
            </a:r>
          </a:p>
          <a:p>
            <a:pPr marL="647697" lvl="1" indent="-323848" algn="l">
              <a:lnSpc>
                <a:spcPts val="4199"/>
              </a:lnSpc>
              <a:spcBef>
                <a:spcPct val="0"/>
              </a:spcBef>
              <a:buFont typeface="Arial"/>
              <a:buChar char="•"/>
            </a:pPr>
            <a:r>
              <a:rPr lang="en-US" sz="2999" u="none">
                <a:solidFill>
                  <a:srgbClr val="000000"/>
                </a:solidFill>
                <a:latin typeface="Libre Franklin"/>
                <a:ea typeface="Libre Franklin"/>
                <a:cs typeface="Libre Franklin"/>
                <a:sym typeface="Libre Franklin"/>
              </a:rPr>
              <a:t>Provide Food</a:t>
            </a:r>
            <a:r>
              <a:rPr lang="en-US" sz="2999">
                <a:solidFill>
                  <a:srgbClr val="000000"/>
                </a:solidFill>
                <a:latin typeface="Libre Franklin"/>
                <a:ea typeface="Libre Franklin"/>
                <a:cs typeface="Libre Franklin"/>
                <a:sym typeface="Libre Franklin"/>
              </a:rPr>
              <a:t>: Add organic materials like dead leaves and grass clippings.</a:t>
            </a:r>
          </a:p>
          <a:p>
            <a:pPr marL="647697" lvl="1" indent="-323848" algn="l">
              <a:lnSpc>
                <a:spcPts val="4199"/>
              </a:lnSpc>
              <a:spcBef>
                <a:spcPct val="0"/>
              </a:spcBef>
              <a:buFont typeface="Arial"/>
              <a:buChar char="•"/>
            </a:pPr>
            <a:r>
              <a:rPr lang="en-US" sz="2999" u="none">
                <a:solidFill>
                  <a:srgbClr val="000000"/>
                </a:solidFill>
                <a:latin typeface="Libre Franklin"/>
                <a:ea typeface="Libre Franklin"/>
                <a:cs typeface="Libre Franklin"/>
                <a:sym typeface="Libre Franklin"/>
              </a:rPr>
              <a:t>Educate Others</a:t>
            </a:r>
            <a:r>
              <a:rPr lang="en-US" sz="2999">
                <a:solidFill>
                  <a:srgbClr val="000000"/>
                </a:solidFill>
                <a:latin typeface="Libre Franklin"/>
                <a:ea typeface="Libre Franklin"/>
                <a:cs typeface="Libre Franklin"/>
                <a:sym typeface="Libre Franklin"/>
              </a:rPr>
              <a:t>: Share tips on supporting earthworms and conserving soil.</a:t>
            </a:r>
          </a:p>
          <a:p>
            <a:pPr algn="l">
              <a:lnSpc>
                <a:spcPts val="4199"/>
              </a:lnSpc>
              <a:spcBef>
                <a:spcPct val="0"/>
              </a:spcBef>
            </a:pPr>
            <a:endParaRPr lang="en-US" sz="2999">
              <a:solidFill>
                <a:srgbClr val="000000"/>
              </a:solidFill>
              <a:latin typeface="Libre Franklin"/>
              <a:ea typeface="Libre Franklin"/>
              <a:cs typeface="Libre Franklin"/>
              <a:sym typeface="Libre Frankli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76990" y="0"/>
            <a:ext cx="8411010" cy="10287000"/>
          </a:xfrm>
          <a:custGeom>
            <a:avLst/>
            <a:gdLst/>
            <a:ahLst/>
            <a:cxnLst/>
            <a:rect l="l" t="t" r="r" b="b"/>
            <a:pathLst>
              <a:path w="8411010" h="10287000">
                <a:moveTo>
                  <a:pt x="0" y="0"/>
                </a:moveTo>
                <a:lnTo>
                  <a:pt x="8411010" y="0"/>
                </a:lnTo>
                <a:lnTo>
                  <a:pt x="8411010" y="10287000"/>
                </a:lnTo>
                <a:lnTo>
                  <a:pt x="0" y="10287000"/>
                </a:lnTo>
                <a:lnTo>
                  <a:pt x="0" y="0"/>
                </a:lnTo>
                <a:close/>
              </a:path>
            </a:pathLst>
          </a:custGeom>
          <a:blipFill>
            <a:blip r:embed="rId2"/>
            <a:stretch>
              <a:fillRect l="-27026" r="-56543"/>
            </a:stretch>
          </a:blipFill>
        </p:spPr>
        <p:txBody>
          <a:bodyPr/>
          <a:lstStyle/>
          <a:p>
            <a:endParaRPr lang="en-GB"/>
          </a:p>
        </p:txBody>
      </p:sp>
      <p:sp>
        <p:nvSpPr>
          <p:cNvPr id="3" name="TextBox 3"/>
          <p:cNvSpPr txBox="1"/>
          <p:nvPr/>
        </p:nvSpPr>
        <p:spPr>
          <a:xfrm>
            <a:off x="310419" y="602433"/>
            <a:ext cx="9566571"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Hedgehog: An Overview</a:t>
            </a:r>
          </a:p>
        </p:txBody>
      </p:sp>
      <p:sp>
        <p:nvSpPr>
          <p:cNvPr id="4" name="TextBox 4"/>
          <p:cNvSpPr txBox="1"/>
          <p:nvPr/>
        </p:nvSpPr>
        <p:spPr>
          <a:xfrm>
            <a:off x="310419" y="1381125"/>
            <a:ext cx="9566571" cy="8524876"/>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What They Do: </a:t>
            </a:r>
          </a:p>
          <a:p>
            <a:pPr algn="l">
              <a:lnSpc>
                <a:spcPts val="4200"/>
              </a:lnSpc>
              <a:spcBef>
                <a:spcPct val="0"/>
              </a:spcBef>
            </a:pPr>
            <a:r>
              <a:rPr lang="en-US" sz="3000">
                <a:solidFill>
                  <a:srgbClr val="000000"/>
                </a:solidFill>
                <a:latin typeface="Libre Franklin"/>
                <a:ea typeface="Libre Franklin"/>
                <a:cs typeface="Libre Franklin"/>
                <a:sym typeface="Libre Franklin"/>
              </a:rPr>
              <a:t>Hedgehogs are beloved UK mammals known for their spiny coats. They are in decline, with numbers dropping by about 50% since 2000 due to habitat loss, pesticides, and road traffic.</a:t>
            </a:r>
          </a:p>
          <a:p>
            <a:pPr algn="l">
              <a:lnSpc>
                <a:spcPts val="4200"/>
              </a:lnSpc>
              <a:spcBef>
                <a:spcPct val="0"/>
              </a:spcBef>
            </a:pPr>
            <a:endParaRPr lang="en-US" sz="3000">
              <a:solidFill>
                <a:srgbClr val="000000"/>
              </a:solidFill>
              <a:latin typeface="Libre Franklin"/>
              <a:ea typeface="Libre Franklin"/>
              <a:cs typeface="Libre Franklin"/>
              <a:sym typeface="Libre Franklin"/>
            </a:endParaRP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How to Help:</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Create Hedgehog Highways: Make small holes </a:t>
            </a:r>
          </a:p>
          <a:p>
            <a:pPr algn="l">
              <a:lnSpc>
                <a:spcPts val="4200"/>
              </a:lnSpc>
              <a:spcBef>
                <a:spcPct val="0"/>
              </a:spcBef>
            </a:pPr>
            <a:r>
              <a:rPr lang="en-US" sz="3000">
                <a:solidFill>
                  <a:srgbClr val="000000"/>
                </a:solidFill>
                <a:latin typeface="Libre Franklin"/>
                <a:ea typeface="Libre Franklin"/>
                <a:cs typeface="Libre Franklin"/>
                <a:sym typeface="Libre Franklin"/>
              </a:rPr>
              <a:t>        (13 x 13 cm) in fences for easy movement.</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Provide Shelter: Leave parts of your garden wild and add hedgehog houses.</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Avoid Pesticides: Cut down on pesticides to protect their food supply.</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Raise Awareness: Spread the word about hedgehog conservation and involve schools and community groups.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H="1" flipV="1">
            <a:off x="7054633" y="1361552"/>
            <a:ext cx="0" cy="8458200"/>
          </a:xfrm>
          <a:prstGeom prst="line">
            <a:avLst/>
          </a:prstGeom>
          <a:ln w="38100" cap="flat">
            <a:solidFill>
              <a:srgbClr val="000000"/>
            </a:solidFill>
            <a:prstDash val="solid"/>
            <a:headEnd type="none" w="sm" len="sm"/>
            <a:tailEnd type="none" w="sm" len="sm"/>
          </a:ln>
        </p:spPr>
        <p:txBody>
          <a:bodyPr/>
          <a:lstStyle/>
          <a:p>
            <a:endParaRPr lang="en-GB"/>
          </a:p>
        </p:txBody>
      </p:sp>
      <p:sp>
        <p:nvSpPr>
          <p:cNvPr id="3" name="TextBox 3"/>
          <p:cNvSpPr txBox="1"/>
          <p:nvPr/>
        </p:nvSpPr>
        <p:spPr>
          <a:xfrm>
            <a:off x="310419" y="602433"/>
            <a:ext cx="9592829"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Plant Communities and Biodiversity</a:t>
            </a:r>
          </a:p>
        </p:txBody>
      </p:sp>
      <p:sp>
        <p:nvSpPr>
          <p:cNvPr id="4" name="TextBox 4"/>
          <p:cNvSpPr txBox="1"/>
          <p:nvPr/>
        </p:nvSpPr>
        <p:spPr>
          <a:xfrm>
            <a:off x="310419" y="1313927"/>
            <a:ext cx="6537187" cy="8524876"/>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Libre Franklin"/>
                <a:ea typeface="Libre Franklin"/>
                <a:cs typeface="Libre Franklin"/>
                <a:sym typeface="Libre Franklin"/>
              </a:rPr>
              <a:t>Woodlands, grasslands, wetlands, and hedgerows are crucial for biodiversity. They form essential food chains and provide shelter and breeding sites for many animals.</a:t>
            </a:r>
          </a:p>
          <a:p>
            <a:pPr algn="l">
              <a:lnSpc>
                <a:spcPts val="4200"/>
              </a:lnSpc>
              <a:spcBef>
                <a:spcPct val="0"/>
              </a:spcBef>
            </a:pPr>
            <a:endParaRPr lang="en-US" sz="3000">
              <a:solidFill>
                <a:srgbClr val="000000"/>
              </a:solidFill>
              <a:latin typeface="Libre Franklin"/>
              <a:ea typeface="Libre Franklin"/>
              <a:cs typeface="Libre Franklin"/>
              <a:sym typeface="Libre Franklin"/>
            </a:endParaRPr>
          </a:p>
          <a:p>
            <a:pPr algn="l">
              <a:lnSpc>
                <a:spcPts val="4200"/>
              </a:lnSpc>
              <a:spcBef>
                <a:spcPct val="0"/>
              </a:spcBef>
            </a:pPr>
            <a:r>
              <a:rPr lang="en-US" sz="3000">
                <a:solidFill>
                  <a:srgbClr val="000000"/>
                </a:solidFill>
                <a:latin typeface="Libre Franklin"/>
                <a:ea typeface="Libre Franklin"/>
                <a:cs typeface="Libre Franklin"/>
                <a:sym typeface="Libre Franklin"/>
              </a:rPr>
              <a:t>Supporting Biodiversity:</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Food Chains: Plants feed herbivores like Water Voles and Beavers, which in turn feed predators such as birds of prey and Foxes.</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Shelter and Breeding: Dense vegetation provides crucial homes and breeding spots for various species.</a:t>
            </a:r>
          </a:p>
        </p:txBody>
      </p:sp>
      <p:grpSp>
        <p:nvGrpSpPr>
          <p:cNvPr id="5" name="Group 5"/>
          <p:cNvGrpSpPr/>
          <p:nvPr/>
        </p:nvGrpSpPr>
        <p:grpSpPr>
          <a:xfrm>
            <a:off x="7378483" y="1361552"/>
            <a:ext cx="5230308" cy="6278692"/>
            <a:chOff x="0" y="0"/>
            <a:chExt cx="6973743" cy="8371590"/>
          </a:xfrm>
        </p:grpSpPr>
        <p:sp>
          <p:nvSpPr>
            <p:cNvPr id="6" name="Freeform 6"/>
            <p:cNvSpPr/>
            <p:nvPr/>
          </p:nvSpPr>
          <p:spPr>
            <a:xfrm>
              <a:off x="818222" y="0"/>
              <a:ext cx="5337300" cy="3555976"/>
            </a:xfrm>
            <a:custGeom>
              <a:avLst/>
              <a:gdLst/>
              <a:ahLst/>
              <a:cxnLst/>
              <a:rect l="l" t="t" r="r" b="b"/>
              <a:pathLst>
                <a:path w="5337300" h="3555976">
                  <a:moveTo>
                    <a:pt x="0" y="0"/>
                  </a:moveTo>
                  <a:lnTo>
                    <a:pt x="5337300" y="0"/>
                  </a:lnTo>
                  <a:lnTo>
                    <a:pt x="5337300" y="3555976"/>
                  </a:lnTo>
                  <a:lnTo>
                    <a:pt x="0" y="3555976"/>
                  </a:lnTo>
                  <a:lnTo>
                    <a:pt x="0" y="0"/>
                  </a:lnTo>
                  <a:close/>
                </a:path>
              </a:pathLst>
            </a:custGeom>
            <a:blipFill>
              <a:blip r:embed="rId2"/>
              <a:stretch>
                <a:fillRect/>
              </a:stretch>
            </a:blipFill>
          </p:spPr>
          <p:txBody>
            <a:bodyPr/>
            <a:lstStyle/>
            <a:p>
              <a:endParaRPr lang="en-GB"/>
            </a:p>
          </p:txBody>
        </p:sp>
        <p:sp>
          <p:nvSpPr>
            <p:cNvPr id="7" name="TextBox 7"/>
            <p:cNvSpPr txBox="1"/>
            <p:nvPr/>
          </p:nvSpPr>
          <p:spPr>
            <a:xfrm>
              <a:off x="0" y="3744556"/>
              <a:ext cx="6973743" cy="4627034"/>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Libre Franklin Bold"/>
                  <a:ea typeface="Libre Franklin Bold"/>
                  <a:cs typeface="Libre Franklin Bold"/>
                  <a:sym typeface="Libre Franklin Bold"/>
                </a:rPr>
                <a:t>Woodlands</a:t>
              </a:r>
              <a:r>
                <a:rPr lang="en-US" sz="2499">
                  <a:solidFill>
                    <a:srgbClr val="000000"/>
                  </a:solidFill>
                  <a:latin typeface="Libre Franklin"/>
                  <a:ea typeface="Libre Franklin"/>
                  <a:cs typeface="Libre Franklin"/>
                  <a:sym typeface="Libre Franklin"/>
                </a:rPr>
                <a:t> are full of plant diversity and support wildlife in many ways.</a:t>
              </a:r>
            </a:p>
            <a:p>
              <a:pPr algn="ctr">
                <a:lnSpc>
                  <a:spcPts val="3499"/>
                </a:lnSpc>
                <a:spcBef>
                  <a:spcPct val="0"/>
                </a:spcBef>
              </a:pPr>
              <a:endParaRPr lang="en-US" sz="2499">
                <a:solidFill>
                  <a:srgbClr val="000000"/>
                </a:solidFill>
                <a:latin typeface="Libre Franklin"/>
                <a:ea typeface="Libre Franklin"/>
                <a:cs typeface="Libre Franklin"/>
                <a:sym typeface="Libre Franklin"/>
              </a:endParaRPr>
            </a:p>
            <a:p>
              <a:pPr algn="ctr">
                <a:lnSpc>
                  <a:spcPts val="3499"/>
                </a:lnSpc>
                <a:spcBef>
                  <a:spcPct val="0"/>
                </a:spcBef>
              </a:pPr>
              <a:r>
                <a:rPr lang="en-US" sz="2499">
                  <a:solidFill>
                    <a:srgbClr val="000000"/>
                  </a:solidFill>
                  <a:latin typeface="Libre Franklin"/>
                  <a:ea typeface="Libre Franklin"/>
                  <a:cs typeface="Libre Franklin"/>
                  <a:sym typeface="Libre Franklin"/>
                </a:rPr>
                <a:t> Trees offer roosting sites for Bats and their insects, while dense undergrowth and leaf litter provide food and shelter for Hedgehogs.</a:t>
              </a:r>
            </a:p>
          </p:txBody>
        </p:sp>
      </p:grpSp>
      <p:grpSp>
        <p:nvGrpSpPr>
          <p:cNvPr id="8" name="Group 8"/>
          <p:cNvGrpSpPr/>
          <p:nvPr/>
        </p:nvGrpSpPr>
        <p:grpSpPr>
          <a:xfrm>
            <a:off x="12913591" y="1361552"/>
            <a:ext cx="5145076" cy="6280133"/>
            <a:chOff x="0" y="0"/>
            <a:chExt cx="6860102" cy="8373510"/>
          </a:xfrm>
        </p:grpSpPr>
        <p:sp>
          <p:nvSpPr>
            <p:cNvPr id="9" name="Freeform 9"/>
            <p:cNvSpPr/>
            <p:nvPr/>
          </p:nvSpPr>
          <p:spPr>
            <a:xfrm>
              <a:off x="761401" y="0"/>
              <a:ext cx="5337300" cy="3555976"/>
            </a:xfrm>
            <a:custGeom>
              <a:avLst/>
              <a:gdLst/>
              <a:ahLst/>
              <a:cxnLst/>
              <a:rect l="l" t="t" r="r" b="b"/>
              <a:pathLst>
                <a:path w="5337300" h="3555976">
                  <a:moveTo>
                    <a:pt x="0" y="0"/>
                  </a:moveTo>
                  <a:lnTo>
                    <a:pt x="5337300" y="0"/>
                  </a:lnTo>
                  <a:lnTo>
                    <a:pt x="5337300" y="3555976"/>
                  </a:lnTo>
                  <a:lnTo>
                    <a:pt x="0" y="3555976"/>
                  </a:lnTo>
                  <a:lnTo>
                    <a:pt x="0" y="0"/>
                  </a:lnTo>
                  <a:close/>
                </a:path>
              </a:pathLst>
            </a:custGeom>
            <a:blipFill>
              <a:blip r:embed="rId3"/>
              <a:stretch>
                <a:fillRect/>
              </a:stretch>
            </a:blipFill>
          </p:spPr>
          <p:txBody>
            <a:bodyPr/>
            <a:lstStyle/>
            <a:p>
              <a:endParaRPr lang="en-GB"/>
            </a:p>
          </p:txBody>
        </p:sp>
        <p:sp>
          <p:nvSpPr>
            <p:cNvPr id="10" name="TextBox 10"/>
            <p:cNvSpPr txBox="1"/>
            <p:nvPr/>
          </p:nvSpPr>
          <p:spPr>
            <a:xfrm>
              <a:off x="0" y="3746476"/>
              <a:ext cx="6860102" cy="4627034"/>
            </a:xfrm>
            <a:prstGeom prst="rect">
              <a:avLst/>
            </a:prstGeom>
          </p:spPr>
          <p:txBody>
            <a:bodyPr lIns="0" tIns="0" rIns="0" bIns="0" rtlCol="0" anchor="t">
              <a:spAutoFit/>
            </a:bodyPr>
            <a:lstStyle/>
            <a:p>
              <a:pPr algn="ctr">
                <a:lnSpc>
                  <a:spcPts val="3499"/>
                </a:lnSpc>
                <a:spcBef>
                  <a:spcPct val="0"/>
                </a:spcBef>
              </a:pPr>
              <a:r>
                <a:rPr lang="en-US" sz="2499" b="1">
                  <a:solidFill>
                    <a:srgbClr val="000000"/>
                  </a:solidFill>
                  <a:latin typeface="Libre Franklin Bold"/>
                  <a:ea typeface="Libre Franklin Bold"/>
                  <a:cs typeface="Libre Franklin Bold"/>
                  <a:sym typeface="Libre Franklin Bold"/>
                </a:rPr>
                <a:t>Grasslands </a:t>
              </a:r>
              <a:r>
                <a:rPr lang="en-US" sz="2499">
                  <a:solidFill>
                    <a:srgbClr val="000000"/>
                  </a:solidFill>
                  <a:latin typeface="Libre Franklin"/>
                  <a:ea typeface="Libre Franklin"/>
                  <a:cs typeface="Libre Franklin"/>
                  <a:sym typeface="Libre Franklin"/>
                </a:rPr>
                <a:t>are lively habitats with rich soil full of worms. Worms help aerate the soil and are a key food source for many animals. </a:t>
              </a:r>
            </a:p>
            <a:p>
              <a:pPr algn="ctr">
                <a:lnSpc>
                  <a:spcPts val="3499"/>
                </a:lnSpc>
                <a:spcBef>
                  <a:spcPct val="0"/>
                </a:spcBef>
              </a:pPr>
              <a:endParaRPr lang="en-US" sz="2499">
                <a:solidFill>
                  <a:srgbClr val="000000"/>
                </a:solidFill>
                <a:latin typeface="Libre Franklin"/>
                <a:ea typeface="Libre Franklin"/>
                <a:cs typeface="Libre Franklin"/>
                <a:sym typeface="Libre Franklin"/>
              </a:endParaRPr>
            </a:p>
            <a:p>
              <a:pPr algn="ctr">
                <a:lnSpc>
                  <a:spcPts val="3499"/>
                </a:lnSpc>
                <a:spcBef>
                  <a:spcPct val="0"/>
                </a:spcBef>
              </a:pPr>
              <a:r>
                <a:rPr lang="en-US" sz="2499">
                  <a:solidFill>
                    <a:srgbClr val="000000"/>
                  </a:solidFill>
                  <a:latin typeface="Libre Franklin"/>
                  <a:ea typeface="Libre Franklin"/>
                  <a:cs typeface="Libre Franklin"/>
                  <a:sym typeface="Libre Franklin"/>
                </a:rPr>
                <a:t>These areas also provide excellent foraging grounds for Hedgehogs, who eat the abundant insects.</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9592829"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Plant Communities and Biodiversity</a:t>
            </a:r>
          </a:p>
        </p:txBody>
      </p:sp>
      <p:grpSp>
        <p:nvGrpSpPr>
          <p:cNvPr id="3" name="Group 3"/>
          <p:cNvGrpSpPr/>
          <p:nvPr/>
        </p:nvGrpSpPr>
        <p:grpSpPr>
          <a:xfrm>
            <a:off x="463836" y="1389394"/>
            <a:ext cx="7866148" cy="7996765"/>
            <a:chOff x="0" y="0"/>
            <a:chExt cx="10488198" cy="10662353"/>
          </a:xfrm>
        </p:grpSpPr>
        <p:sp>
          <p:nvSpPr>
            <p:cNvPr id="4" name="Freeform 4"/>
            <p:cNvSpPr/>
            <p:nvPr/>
          </p:nvSpPr>
          <p:spPr>
            <a:xfrm>
              <a:off x="1090962" y="0"/>
              <a:ext cx="8306273" cy="5523672"/>
            </a:xfrm>
            <a:custGeom>
              <a:avLst/>
              <a:gdLst/>
              <a:ahLst/>
              <a:cxnLst/>
              <a:rect l="l" t="t" r="r" b="b"/>
              <a:pathLst>
                <a:path w="8306273" h="5523672">
                  <a:moveTo>
                    <a:pt x="0" y="0"/>
                  </a:moveTo>
                  <a:lnTo>
                    <a:pt x="8306273" y="0"/>
                  </a:lnTo>
                  <a:lnTo>
                    <a:pt x="8306273" y="5523672"/>
                  </a:lnTo>
                  <a:lnTo>
                    <a:pt x="0" y="5523672"/>
                  </a:lnTo>
                  <a:lnTo>
                    <a:pt x="0" y="0"/>
                  </a:lnTo>
                  <a:close/>
                </a:path>
              </a:pathLst>
            </a:custGeom>
            <a:blipFill>
              <a:blip r:embed="rId2"/>
              <a:stretch>
                <a:fillRect/>
              </a:stretch>
            </a:blipFill>
          </p:spPr>
          <p:txBody>
            <a:bodyPr/>
            <a:lstStyle/>
            <a:p>
              <a:endParaRPr lang="en-GB"/>
            </a:p>
          </p:txBody>
        </p:sp>
        <p:sp>
          <p:nvSpPr>
            <p:cNvPr id="5" name="TextBox 5"/>
            <p:cNvSpPr txBox="1"/>
            <p:nvPr/>
          </p:nvSpPr>
          <p:spPr>
            <a:xfrm>
              <a:off x="0" y="5718878"/>
              <a:ext cx="10488198" cy="49434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Libre Franklin Bold"/>
                  <a:ea typeface="Libre Franklin Bold"/>
                  <a:cs typeface="Libre Franklin Bold"/>
                  <a:sym typeface="Libre Franklin Bold"/>
                </a:rPr>
                <a:t>Wetlands,</a:t>
              </a:r>
              <a:r>
                <a:rPr lang="en-US" sz="3000">
                  <a:solidFill>
                    <a:srgbClr val="000000"/>
                  </a:solidFill>
                  <a:latin typeface="Libre Franklin"/>
                  <a:ea typeface="Libre Franklin"/>
                  <a:cs typeface="Libre Franklin"/>
                  <a:sym typeface="Libre Franklin"/>
                </a:rPr>
                <a:t> like marshes and ponds, are crucial for water-dependent species. Beavers build dams that boost plant diversity and create habitats for other animals. They also provide food and burrowing sites for Water Voles, supporting healthy aquatic plant communities.</a:t>
              </a:r>
            </a:p>
          </p:txBody>
        </p:sp>
      </p:grpSp>
      <p:grpSp>
        <p:nvGrpSpPr>
          <p:cNvPr id="6" name="Group 6"/>
          <p:cNvGrpSpPr/>
          <p:nvPr/>
        </p:nvGrpSpPr>
        <p:grpSpPr>
          <a:xfrm>
            <a:off x="9376835" y="1389394"/>
            <a:ext cx="8258213" cy="8530165"/>
            <a:chOff x="0" y="0"/>
            <a:chExt cx="11010950" cy="11373553"/>
          </a:xfrm>
        </p:grpSpPr>
        <p:sp>
          <p:nvSpPr>
            <p:cNvPr id="7" name="Freeform 7"/>
            <p:cNvSpPr/>
            <p:nvPr/>
          </p:nvSpPr>
          <p:spPr>
            <a:xfrm>
              <a:off x="1367893" y="0"/>
              <a:ext cx="8275164" cy="5523672"/>
            </a:xfrm>
            <a:custGeom>
              <a:avLst/>
              <a:gdLst/>
              <a:ahLst/>
              <a:cxnLst/>
              <a:rect l="l" t="t" r="r" b="b"/>
              <a:pathLst>
                <a:path w="8275164" h="5523672">
                  <a:moveTo>
                    <a:pt x="0" y="0"/>
                  </a:moveTo>
                  <a:lnTo>
                    <a:pt x="8275164" y="0"/>
                  </a:lnTo>
                  <a:lnTo>
                    <a:pt x="8275164" y="5523672"/>
                  </a:lnTo>
                  <a:lnTo>
                    <a:pt x="0" y="5523672"/>
                  </a:lnTo>
                  <a:lnTo>
                    <a:pt x="0" y="0"/>
                  </a:lnTo>
                  <a:close/>
                </a:path>
              </a:pathLst>
            </a:custGeom>
            <a:blipFill>
              <a:blip r:embed="rId3"/>
              <a:stretch>
                <a:fillRect/>
              </a:stretch>
            </a:blipFill>
          </p:spPr>
          <p:txBody>
            <a:bodyPr/>
            <a:lstStyle/>
            <a:p>
              <a:endParaRPr lang="en-GB"/>
            </a:p>
          </p:txBody>
        </p:sp>
        <p:sp>
          <p:nvSpPr>
            <p:cNvPr id="8" name="TextBox 8"/>
            <p:cNvSpPr txBox="1"/>
            <p:nvPr/>
          </p:nvSpPr>
          <p:spPr>
            <a:xfrm>
              <a:off x="0" y="5718878"/>
              <a:ext cx="11010950" cy="5654675"/>
            </a:xfrm>
            <a:prstGeom prst="rect">
              <a:avLst/>
            </a:prstGeom>
          </p:spPr>
          <p:txBody>
            <a:bodyPr lIns="0" tIns="0" rIns="0" bIns="0" rtlCol="0" anchor="t">
              <a:spAutoFit/>
            </a:bodyPr>
            <a:lstStyle/>
            <a:p>
              <a:pPr algn="ctr">
                <a:lnSpc>
                  <a:spcPts val="4200"/>
                </a:lnSpc>
                <a:spcBef>
                  <a:spcPct val="0"/>
                </a:spcBef>
              </a:pPr>
              <a:r>
                <a:rPr lang="en-US" sz="3000" b="1">
                  <a:solidFill>
                    <a:srgbClr val="000000"/>
                  </a:solidFill>
                  <a:latin typeface="Libre Franklin Bold"/>
                  <a:ea typeface="Libre Franklin Bold"/>
                  <a:cs typeface="Libre Franklin Bold"/>
                  <a:sym typeface="Libre Franklin Bold"/>
                </a:rPr>
                <a:t>Hedgerows</a:t>
              </a:r>
              <a:r>
                <a:rPr lang="en-US" sz="3000">
                  <a:solidFill>
                    <a:srgbClr val="000000"/>
                  </a:solidFill>
                  <a:latin typeface="Libre Franklin"/>
                  <a:ea typeface="Libre Franklin"/>
                  <a:cs typeface="Libre Franklin"/>
                  <a:sym typeface="Libre Franklin"/>
                </a:rPr>
                <a:t> connect different ecosystems and support rich, healthy soil with many worms. They provide important navigation routes and feeding grounds for Bats, which hunt insects here. They also offer safe travel routes and food for Hedgehogs and other animals, helping reduce predation and road accidents.</a:t>
              </a:r>
            </a:p>
          </p:txBody>
        </p:sp>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11655430"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Swifts</a:t>
            </a:r>
          </a:p>
        </p:txBody>
      </p:sp>
      <p:sp>
        <p:nvSpPr>
          <p:cNvPr id="3" name="TextBox 3"/>
          <p:cNvSpPr txBox="1"/>
          <p:nvPr/>
        </p:nvSpPr>
        <p:spPr>
          <a:xfrm>
            <a:off x="310419" y="1245632"/>
            <a:ext cx="10768309" cy="37242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What They Do: </a:t>
            </a:r>
          </a:p>
          <a:p>
            <a:pPr algn="l">
              <a:lnSpc>
                <a:spcPts val="4200"/>
              </a:lnSpc>
              <a:spcBef>
                <a:spcPct val="0"/>
              </a:spcBef>
            </a:pPr>
            <a:r>
              <a:rPr lang="en-US" sz="3000">
                <a:solidFill>
                  <a:srgbClr val="000000"/>
                </a:solidFill>
                <a:latin typeface="Libre Franklin"/>
                <a:ea typeface="Libre Franklin"/>
                <a:cs typeface="Libre Franklin"/>
                <a:sym typeface="Libre Franklin"/>
              </a:rPr>
              <a:t>Swifts are expert flyers, reaching speeds up to 69 mph and spending almost their entire lives in the air. They migrate thousands of miles from Africa to the UK each year to breed. Swifts help control insect populations, eating thousands of insects like mosquitoes and flies every day, which benefits both humans and other animals.</a:t>
            </a:r>
          </a:p>
        </p:txBody>
      </p:sp>
      <p:sp>
        <p:nvSpPr>
          <p:cNvPr id="4" name="TextBox 4"/>
          <p:cNvSpPr txBox="1"/>
          <p:nvPr/>
        </p:nvSpPr>
        <p:spPr>
          <a:xfrm>
            <a:off x="7416516" y="6312255"/>
            <a:ext cx="10532037" cy="26574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How to Help:</a:t>
            </a:r>
          </a:p>
          <a:p>
            <a:pPr marL="647700" lvl="1" indent="-323850" algn="l">
              <a:lnSpc>
                <a:spcPts val="4200"/>
              </a:lnSpc>
              <a:buFont typeface="Arial"/>
              <a:buChar char="•"/>
            </a:pPr>
            <a:r>
              <a:rPr lang="en-US" sz="3000">
                <a:solidFill>
                  <a:srgbClr val="000000"/>
                </a:solidFill>
                <a:latin typeface="Libre Franklin"/>
                <a:ea typeface="Libre Franklin"/>
                <a:cs typeface="Libre Franklin"/>
                <a:sym typeface="Libre Franklin"/>
              </a:rPr>
              <a:t>Put up Swift boxes on buildings for safe nesting.</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Protect their nests during the summer.</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Plant wildflowers and avoid pesticides to support insect populations.</a:t>
            </a:r>
          </a:p>
        </p:txBody>
      </p:sp>
      <p:grpSp>
        <p:nvGrpSpPr>
          <p:cNvPr id="5" name="Group 5"/>
          <p:cNvGrpSpPr/>
          <p:nvPr/>
        </p:nvGrpSpPr>
        <p:grpSpPr>
          <a:xfrm>
            <a:off x="11303394" y="854845"/>
            <a:ext cx="5955906" cy="4335182"/>
            <a:chOff x="0" y="0"/>
            <a:chExt cx="7941208" cy="5780242"/>
          </a:xfrm>
        </p:grpSpPr>
        <p:sp>
          <p:nvSpPr>
            <p:cNvPr id="6" name="Freeform 6"/>
            <p:cNvSpPr/>
            <p:nvPr/>
          </p:nvSpPr>
          <p:spPr>
            <a:xfrm flipH="1">
              <a:off x="0" y="0"/>
              <a:ext cx="7941208" cy="5290830"/>
            </a:xfrm>
            <a:custGeom>
              <a:avLst/>
              <a:gdLst/>
              <a:ahLst/>
              <a:cxnLst/>
              <a:rect l="l" t="t" r="r" b="b"/>
              <a:pathLst>
                <a:path w="7941208" h="5290830">
                  <a:moveTo>
                    <a:pt x="7941208" y="0"/>
                  </a:moveTo>
                  <a:lnTo>
                    <a:pt x="0" y="0"/>
                  </a:lnTo>
                  <a:lnTo>
                    <a:pt x="0" y="5290830"/>
                  </a:lnTo>
                  <a:lnTo>
                    <a:pt x="7941208" y="5290830"/>
                  </a:lnTo>
                  <a:lnTo>
                    <a:pt x="7941208" y="0"/>
                  </a:lnTo>
                  <a:close/>
                </a:path>
              </a:pathLst>
            </a:custGeom>
            <a:blipFill>
              <a:blip r:embed="rId2"/>
              <a:stretch>
                <a:fillRect/>
              </a:stretch>
            </a:blipFill>
          </p:spPr>
          <p:txBody>
            <a:bodyPr/>
            <a:lstStyle/>
            <a:p>
              <a:endParaRPr lang="en-GB"/>
            </a:p>
          </p:txBody>
        </p:sp>
        <p:sp>
          <p:nvSpPr>
            <p:cNvPr id="7" name="TextBox 7"/>
            <p:cNvSpPr txBox="1"/>
            <p:nvPr/>
          </p:nvSpPr>
          <p:spPr>
            <a:xfrm>
              <a:off x="0" y="5314576"/>
              <a:ext cx="7941208" cy="465667"/>
            </a:xfrm>
            <a:prstGeom prst="rect">
              <a:avLst/>
            </a:prstGeom>
          </p:spPr>
          <p:txBody>
            <a:bodyPr lIns="0" tIns="0" rIns="0" bIns="0" rtlCol="0" anchor="t">
              <a:spAutoFit/>
            </a:bodyPr>
            <a:lstStyle/>
            <a:p>
              <a:pPr algn="ctr">
                <a:lnSpc>
                  <a:spcPts val="2499"/>
                </a:lnSpc>
                <a:spcBef>
                  <a:spcPct val="0"/>
                </a:spcBef>
              </a:pPr>
              <a:r>
                <a:rPr lang="en-US" sz="2499">
                  <a:solidFill>
                    <a:srgbClr val="000000"/>
                  </a:solidFill>
                  <a:latin typeface="Gilroy"/>
                  <a:ea typeface="Gilroy"/>
                  <a:cs typeface="Gilroy"/>
                  <a:sym typeface="Gilroy"/>
                </a:rPr>
                <a:t>A Swift in flight</a:t>
              </a:r>
            </a:p>
          </p:txBody>
        </p:sp>
      </p:grpSp>
      <p:grpSp>
        <p:nvGrpSpPr>
          <p:cNvPr id="8" name="Group 8"/>
          <p:cNvGrpSpPr/>
          <p:nvPr/>
        </p:nvGrpSpPr>
        <p:grpSpPr>
          <a:xfrm>
            <a:off x="509523" y="5356134"/>
            <a:ext cx="6409233" cy="4636392"/>
            <a:chOff x="0" y="0"/>
            <a:chExt cx="8545644" cy="6181855"/>
          </a:xfrm>
        </p:grpSpPr>
        <p:sp>
          <p:nvSpPr>
            <p:cNvPr id="9" name="Freeform 9"/>
            <p:cNvSpPr/>
            <p:nvPr/>
          </p:nvSpPr>
          <p:spPr>
            <a:xfrm>
              <a:off x="23185" y="0"/>
              <a:ext cx="8522459" cy="5678089"/>
            </a:xfrm>
            <a:custGeom>
              <a:avLst/>
              <a:gdLst/>
              <a:ahLst/>
              <a:cxnLst/>
              <a:rect l="l" t="t" r="r" b="b"/>
              <a:pathLst>
                <a:path w="8522459" h="5678089">
                  <a:moveTo>
                    <a:pt x="0" y="0"/>
                  </a:moveTo>
                  <a:lnTo>
                    <a:pt x="8522459" y="0"/>
                  </a:lnTo>
                  <a:lnTo>
                    <a:pt x="8522459" y="5678089"/>
                  </a:lnTo>
                  <a:lnTo>
                    <a:pt x="0" y="5678089"/>
                  </a:lnTo>
                  <a:lnTo>
                    <a:pt x="0" y="0"/>
                  </a:lnTo>
                  <a:close/>
                </a:path>
              </a:pathLst>
            </a:custGeom>
            <a:blipFill>
              <a:blip r:embed="rId3"/>
              <a:stretch>
                <a:fillRect/>
              </a:stretch>
            </a:blipFill>
          </p:spPr>
          <p:txBody>
            <a:bodyPr/>
            <a:lstStyle/>
            <a:p>
              <a:endParaRPr lang="en-GB"/>
            </a:p>
          </p:txBody>
        </p:sp>
        <p:sp>
          <p:nvSpPr>
            <p:cNvPr id="10" name="TextBox 10"/>
            <p:cNvSpPr txBox="1"/>
            <p:nvPr/>
          </p:nvSpPr>
          <p:spPr>
            <a:xfrm>
              <a:off x="0" y="5716189"/>
              <a:ext cx="8545644" cy="465667"/>
            </a:xfrm>
            <a:prstGeom prst="rect">
              <a:avLst/>
            </a:prstGeom>
          </p:spPr>
          <p:txBody>
            <a:bodyPr lIns="0" tIns="0" rIns="0" bIns="0" rtlCol="0" anchor="t">
              <a:spAutoFit/>
            </a:bodyPr>
            <a:lstStyle/>
            <a:p>
              <a:pPr algn="ctr">
                <a:lnSpc>
                  <a:spcPts val="2500"/>
                </a:lnSpc>
                <a:spcBef>
                  <a:spcPct val="0"/>
                </a:spcBef>
              </a:pPr>
              <a:r>
                <a:rPr lang="en-US" sz="2500">
                  <a:solidFill>
                    <a:srgbClr val="000000"/>
                  </a:solidFill>
                  <a:latin typeface="Gilroy"/>
                  <a:ea typeface="Gilroy"/>
                  <a:cs typeface="Gilroy"/>
                  <a:sym typeface="Gilroy"/>
                </a:rPr>
                <a:t>A Swift nesting box</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419" y="602433"/>
            <a:ext cx="11655430" cy="590549"/>
          </a:xfrm>
          <a:prstGeom prst="rect">
            <a:avLst/>
          </a:prstGeom>
        </p:spPr>
        <p:txBody>
          <a:bodyPr lIns="0" tIns="0" rIns="0" bIns="0" rtlCol="0" anchor="t">
            <a:spAutoFit/>
          </a:bodyPr>
          <a:lstStyle/>
          <a:p>
            <a:pPr marL="0" lvl="0" indent="0" algn="l">
              <a:lnSpc>
                <a:spcPts val="4499"/>
              </a:lnSpc>
            </a:pPr>
            <a:r>
              <a:rPr lang="en-US" sz="4499" b="1">
                <a:solidFill>
                  <a:srgbClr val="000000"/>
                </a:solidFill>
                <a:latin typeface="Gilroy Bold"/>
                <a:ea typeface="Gilroy Bold"/>
                <a:cs typeface="Gilroy Bold"/>
                <a:sym typeface="Gilroy Bold"/>
              </a:rPr>
              <a:t>Water Voles</a:t>
            </a:r>
          </a:p>
        </p:txBody>
      </p:sp>
      <p:sp>
        <p:nvSpPr>
          <p:cNvPr id="3" name="TextBox 3"/>
          <p:cNvSpPr txBox="1"/>
          <p:nvPr/>
        </p:nvSpPr>
        <p:spPr>
          <a:xfrm>
            <a:off x="310419" y="1245632"/>
            <a:ext cx="9208599" cy="8524876"/>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What They Do: </a:t>
            </a:r>
          </a:p>
          <a:p>
            <a:pPr algn="l">
              <a:lnSpc>
                <a:spcPts val="4200"/>
              </a:lnSpc>
              <a:spcBef>
                <a:spcPct val="0"/>
              </a:spcBef>
            </a:pPr>
            <a:r>
              <a:rPr lang="en-US" sz="3000">
                <a:solidFill>
                  <a:srgbClr val="000000"/>
                </a:solidFill>
                <a:latin typeface="Libre Franklin"/>
                <a:ea typeface="Libre Franklin"/>
                <a:cs typeface="Libre Franklin"/>
                <a:sym typeface="Libre Franklin"/>
              </a:rPr>
              <a:t>Water Voles are great swimmers and eat a variety of plants. They used to be common in the UK but have drastically declined, now missing from 94% of their former habitats. The main threat is the American Mink, which preys on Water Voles.</a:t>
            </a:r>
          </a:p>
          <a:p>
            <a:pPr algn="l">
              <a:lnSpc>
                <a:spcPts val="4200"/>
              </a:lnSpc>
              <a:spcBef>
                <a:spcPct val="0"/>
              </a:spcBef>
            </a:pPr>
            <a:endParaRPr lang="en-US" sz="3000">
              <a:solidFill>
                <a:srgbClr val="000000"/>
              </a:solidFill>
              <a:latin typeface="Libre Franklin"/>
              <a:ea typeface="Libre Franklin"/>
              <a:cs typeface="Libre Franklin"/>
              <a:sym typeface="Libre Franklin"/>
            </a:endParaRP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How to Help:</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Maintain vegetation: Keep the edges of streams and rivers wild or fenced off to provide food and cover.</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Remove Artificial Banks: Take away artificial barriers to create natural burrowing spots.</a:t>
            </a:r>
          </a:p>
          <a:p>
            <a:pPr marL="647700" lvl="1" indent="-323850" algn="l">
              <a:lnSpc>
                <a:spcPts val="4200"/>
              </a:lnSpc>
              <a:spcBef>
                <a:spcPct val="0"/>
              </a:spcBef>
              <a:buFont typeface="Arial"/>
              <a:buChar char="•"/>
            </a:pPr>
            <a:r>
              <a:rPr lang="en-US" sz="3000">
                <a:solidFill>
                  <a:srgbClr val="000000"/>
                </a:solidFill>
                <a:latin typeface="Libre Franklin"/>
                <a:ea typeface="Libre Franklin"/>
                <a:cs typeface="Libre Franklin"/>
                <a:sym typeface="Libre Franklin"/>
              </a:rPr>
              <a:t>Survey Regularly: Check for Water Voles between April and June to help track their numbers.</a:t>
            </a:r>
          </a:p>
        </p:txBody>
      </p:sp>
      <p:sp>
        <p:nvSpPr>
          <p:cNvPr id="4" name="Freeform 4"/>
          <p:cNvSpPr/>
          <p:nvPr/>
        </p:nvSpPr>
        <p:spPr>
          <a:xfrm>
            <a:off x="9876990" y="0"/>
            <a:ext cx="8411010" cy="10287000"/>
          </a:xfrm>
          <a:custGeom>
            <a:avLst/>
            <a:gdLst/>
            <a:ahLst/>
            <a:cxnLst/>
            <a:rect l="l" t="t" r="r" b="b"/>
            <a:pathLst>
              <a:path w="8411010" h="10287000">
                <a:moveTo>
                  <a:pt x="0" y="0"/>
                </a:moveTo>
                <a:lnTo>
                  <a:pt x="8411010" y="0"/>
                </a:lnTo>
                <a:lnTo>
                  <a:pt x="8411010" y="10287000"/>
                </a:lnTo>
                <a:lnTo>
                  <a:pt x="0" y="10287000"/>
                </a:lnTo>
                <a:lnTo>
                  <a:pt x="0" y="0"/>
                </a:lnTo>
                <a:close/>
              </a:path>
            </a:pathLst>
          </a:custGeom>
          <a:blipFill>
            <a:blip r:embed="rId2"/>
            <a:stretch>
              <a:fillRect l="-11794" r="-91199"/>
            </a:stretch>
          </a:blipFill>
        </p:spPr>
        <p:txBody>
          <a:bodyPr/>
          <a:lstStyle/>
          <a:p>
            <a:endParaRPr lang="en-GB"/>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433705"/>
            <a:ext cx="12460576" cy="879475"/>
          </a:xfrm>
          <a:prstGeom prst="rect">
            <a:avLst/>
          </a:prstGeom>
        </p:spPr>
        <p:txBody>
          <a:bodyPr lIns="0" tIns="0" rIns="0" bIns="0" rtlCol="0" anchor="t">
            <a:spAutoFit/>
          </a:bodyPr>
          <a:lstStyle/>
          <a:p>
            <a:pPr algn="l">
              <a:lnSpc>
                <a:spcPts val="7000"/>
              </a:lnSpc>
            </a:pPr>
            <a:r>
              <a:rPr lang="en-US" sz="5000" b="1" dirty="0">
                <a:solidFill>
                  <a:srgbClr val="000000"/>
                </a:solidFill>
                <a:latin typeface="Gilroy Bold"/>
                <a:ea typeface="Gilroy Bold"/>
                <a:cs typeface="Gilroy Bold"/>
                <a:sym typeface="Gilroy Bold"/>
              </a:rPr>
              <a:t>The Challenge</a:t>
            </a:r>
          </a:p>
        </p:txBody>
      </p:sp>
      <p:grpSp>
        <p:nvGrpSpPr>
          <p:cNvPr id="3" name="Group 3"/>
          <p:cNvGrpSpPr/>
          <p:nvPr/>
        </p:nvGrpSpPr>
        <p:grpSpPr>
          <a:xfrm>
            <a:off x="1736757" y="4608989"/>
            <a:ext cx="14814487" cy="3909607"/>
            <a:chOff x="0" y="0"/>
            <a:chExt cx="19752649" cy="5212811"/>
          </a:xfrm>
        </p:grpSpPr>
        <p:sp>
          <p:nvSpPr>
            <p:cNvPr id="4" name="Freeform 4"/>
            <p:cNvSpPr/>
            <p:nvPr/>
          </p:nvSpPr>
          <p:spPr>
            <a:xfrm>
              <a:off x="0" y="0"/>
              <a:ext cx="2882194" cy="2929803"/>
            </a:xfrm>
            <a:custGeom>
              <a:avLst/>
              <a:gdLst/>
              <a:ahLst/>
              <a:cxnLst/>
              <a:rect l="l" t="t" r="r" b="b"/>
              <a:pathLst>
                <a:path w="2882194" h="2929803">
                  <a:moveTo>
                    <a:pt x="0" y="0"/>
                  </a:moveTo>
                  <a:lnTo>
                    <a:pt x="2882194" y="0"/>
                  </a:lnTo>
                  <a:lnTo>
                    <a:pt x="2882194" y="2929803"/>
                  </a:lnTo>
                  <a:lnTo>
                    <a:pt x="0" y="292980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5" name="Freeform 5"/>
            <p:cNvSpPr/>
            <p:nvPr/>
          </p:nvSpPr>
          <p:spPr>
            <a:xfrm>
              <a:off x="4256936" y="118619"/>
              <a:ext cx="2946721" cy="2692566"/>
            </a:xfrm>
            <a:custGeom>
              <a:avLst/>
              <a:gdLst/>
              <a:ahLst/>
              <a:cxnLst/>
              <a:rect l="l" t="t" r="r" b="b"/>
              <a:pathLst>
                <a:path w="2946721" h="2692566">
                  <a:moveTo>
                    <a:pt x="0" y="0"/>
                  </a:moveTo>
                  <a:lnTo>
                    <a:pt x="2946721" y="0"/>
                  </a:lnTo>
                  <a:lnTo>
                    <a:pt x="2946721" y="2692566"/>
                  </a:lnTo>
                  <a:lnTo>
                    <a:pt x="0" y="26925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8582228" y="118619"/>
              <a:ext cx="2692566" cy="2692566"/>
            </a:xfrm>
            <a:custGeom>
              <a:avLst/>
              <a:gdLst/>
              <a:ahLst/>
              <a:cxnLst/>
              <a:rect l="l" t="t" r="r" b="b"/>
              <a:pathLst>
                <a:path w="2692566" h="2692566">
                  <a:moveTo>
                    <a:pt x="0" y="0"/>
                  </a:moveTo>
                  <a:lnTo>
                    <a:pt x="2692567" y="0"/>
                  </a:lnTo>
                  <a:lnTo>
                    <a:pt x="2692567" y="2692566"/>
                  </a:lnTo>
                  <a:lnTo>
                    <a:pt x="0" y="26925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12653366" y="118619"/>
              <a:ext cx="2841759" cy="2692566"/>
            </a:xfrm>
            <a:custGeom>
              <a:avLst/>
              <a:gdLst/>
              <a:ahLst/>
              <a:cxnLst/>
              <a:rect l="l" t="t" r="r" b="b"/>
              <a:pathLst>
                <a:path w="2841759" h="2692566">
                  <a:moveTo>
                    <a:pt x="0" y="0"/>
                  </a:moveTo>
                  <a:lnTo>
                    <a:pt x="2841759" y="0"/>
                  </a:lnTo>
                  <a:lnTo>
                    <a:pt x="2841759" y="2692566"/>
                  </a:lnTo>
                  <a:lnTo>
                    <a:pt x="0" y="26925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8" name="Freeform 8"/>
            <p:cNvSpPr/>
            <p:nvPr/>
          </p:nvSpPr>
          <p:spPr>
            <a:xfrm>
              <a:off x="16873696" y="0"/>
              <a:ext cx="2811185" cy="2811185"/>
            </a:xfrm>
            <a:custGeom>
              <a:avLst/>
              <a:gdLst/>
              <a:ahLst/>
              <a:cxnLst/>
              <a:rect l="l" t="t" r="r" b="b"/>
              <a:pathLst>
                <a:path w="2811185" h="2811185">
                  <a:moveTo>
                    <a:pt x="0" y="0"/>
                  </a:moveTo>
                  <a:lnTo>
                    <a:pt x="2811185" y="0"/>
                  </a:lnTo>
                  <a:lnTo>
                    <a:pt x="2811185" y="2811185"/>
                  </a:lnTo>
                  <a:lnTo>
                    <a:pt x="0" y="28111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TextBox 9"/>
            <p:cNvSpPr txBox="1"/>
            <p:nvPr/>
          </p:nvSpPr>
          <p:spPr>
            <a:xfrm>
              <a:off x="119259" y="3114202"/>
              <a:ext cx="2643679" cy="1380377"/>
            </a:xfrm>
            <a:prstGeom prst="rect">
              <a:avLst/>
            </a:prstGeom>
          </p:spPr>
          <p:txBody>
            <a:bodyPr lIns="0" tIns="0" rIns="0" bIns="0" rtlCol="0" anchor="t">
              <a:spAutoFit/>
            </a:bodyPr>
            <a:lstStyle/>
            <a:p>
              <a:pPr algn="ctr">
                <a:lnSpc>
                  <a:spcPts val="4156"/>
                </a:lnSpc>
              </a:pPr>
              <a:r>
                <a:rPr lang="en-US" sz="2968" b="1" dirty="0">
                  <a:solidFill>
                    <a:srgbClr val="000000"/>
                  </a:solidFill>
                  <a:latin typeface="Libre Franklin Bold"/>
                  <a:ea typeface="Libre Franklin Bold"/>
                  <a:cs typeface="Libre Franklin Bold"/>
                  <a:sym typeface="Libre Franklin Bold"/>
                </a:rPr>
                <a:t>Task 1</a:t>
              </a:r>
            </a:p>
            <a:p>
              <a:pPr algn="ctr">
                <a:lnSpc>
                  <a:spcPts val="4156"/>
                </a:lnSpc>
              </a:pPr>
              <a:r>
                <a:rPr lang="en-US" sz="2968" dirty="0">
                  <a:solidFill>
                    <a:srgbClr val="000000"/>
                  </a:solidFill>
                  <a:latin typeface="Libre Franklin"/>
                  <a:ea typeface="Libre Franklin"/>
                  <a:cs typeface="Libre Franklin"/>
                  <a:sym typeface="Libre Franklin"/>
                </a:rPr>
                <a:t>Mapping</a:t>
              </a:r>
            </a:p>
          </p:txBody>
        </p:sp>
        <p:sp>
          <p:nvSpPr>
            <p:cNvPr id="10" name="TextBox 10"/>
            <p:cNvSpPr txBox="1"/>
            <p:nvPr/>
          </p:nvSpPr>
          <p:spPr>
            <a:xfrm>
              <a:off x="4256936" y="3114202"/>
              <a:ext cx="2946721" cy="2098523"/>
            </a:xfrm>
            <a:prstGeom prst="rect">
              <a:avLst/>
            </a:prstGeom>
          </p:spPr>
          <p:txBody>
            <a:bodyPr lIns="0" tIns="0" rIns="0" bIns="0" rtlCol="0" anchor="t">
              <a:spAutoFit/>
            </a:bodyPr>
            <a:lstStyle/>
            <a:p>
              <a:pPr algn="ctr">
                <a:lnSpc>
                  <a:spcPts val="4156"/>
                </a:lnSpc>
              </a:pPr>
              <a:r>
                <a:rPr lang="en-US" sz="2968" b="1" dirty="0">
                  <a:solidFill>
                    <a:srgbClr val="000000"/>
                  </a:solidFill>
                  <a:latin typeface="Libre Franklin Bold"/>
                  <a:ea typeface="Libre Franklin Bold"/>
                  <a:cs typeface="Libre Franklin Bold"/>
                  <a:sym typeface="Libre Franklin Bold"/>
                </a:rPr>
                <a:t>Task 2</a:t>
              </a:r>
            </a:p>
            <a:p>
              <a:pPr algn="ctr">
                <a:lnSpc>
                  <a:spcPts val="4156"/>
                </a:lnSpc>
              </a:pPr>
              <a:r>
                <a:rPr lang="en-US" sz="2968" dirty="0">
                  <a:solidFill>
                    <a:srgbClr val="000000"/>
                  </a:solidFill>
                  <a:latin typeface="Libre Franklin"/>
                  <a:ea typeface="Libre Franklin"/>
                  <a:cs typeface="Libre Franklin"/>
                  <a:sym typeface="Libre Franklin"/>
                </a:rPr>
                <a:t>Species Research</a:t>
              </a:r>
            </a:p>
          </p:txBody>
        </p:sp>
        <p:sp>
          <p:nvSpPr>
            <p:cNvPr id="11" name="TextBox 11"/>
            <p:cNvSpPr txBox="1"/>
            <p:nvPr/>
          </p:nvSpPr>
          <p:spPr>
            <a:xfrm>
              <a:off x="8369080" y="3114201"/>
              <a:ext cx="2946721" cy="2098610"/>
            </a:xfrm>
            <a:prstGeom prst="rect">
              <a:avLst/>
            </a:prstGeom>
          </p:spPr>
          <p:txBody>
            <a:bodyPr lIns="0" tIns="0" rIns="0" bIns="0" rtlCol="0" anchor="t">
              <a:spAutoFit/>
            </a:bodyPr>
            <a:lstStyle/>
            <a:p>
              <a:pPr algn="ctr">
                <a:lnSpc>
                  <a:spcPts val="4157"/>
                </a:lnSpc>
              </a:pPr>
              <a:r>
                <a:rPr lang="en-US" sz="2969" b="1" dirty="0">
                  <a:solidFill>
                    <a:srgbClr val="000000"/>
                  </a:solidFill>
                  <a:latin typeface="Libre Franklin Bold"/>
                  <a:ea typeface="Libre Franklin Bold"/>
                  <a:cs typeface="Libre Franklin Bold"/>
                  <a:sym typeface="Libre Franklin Bold"/>
                </a:rPr>
                <a:t>Task 3</a:t>
              </a:r>
            </a:p>
            <a:p>
              <a:pPr algn="ctr">
                <a:lnSpc>
                  <a:spcPts val="4157"/>
                </a:lnSpc>
              </a:pPr>
              <a:r>
                <a:rPr lang="en-US" sz="2969" dirty="0">
                  <a:solidFill>
                    <a:srgbClr val="000000"/>
                  </a:solidFill>
                  <a:latin typeface="Libre Franklin"/>
                  <a:ea typeface="Libre Franklin"/>
                  <a:cs typeface="Libre Franklin"/>
                  <a:sym typeface="Libre Franklin"/>
                </a:rPr>
                <a:t>Project Budget</a:t>
              </a:r>
            </a:p>
          </p:txBody>
        </p:sp>
        <p:sp>
          <p:nvSpPr>
            <p:cNvPr id="12" name="TextBox 12"/>
            <p:cNvSpPr txBox="1"/>
            <p:nvPr/>
          </p:nvSpPr>
          <p:spPr>
            <a:xfrm>
              <a:off x="12600885" y="3114201"/>
              <a:ext cx="2946721" cy="2098523"/>
            </a:xfrm>
            <a:prstGeom prst="rect">
              <a:avLst/>
            </a:prstGeom>
          </p:spPr>
          <p:txBody>
            <a:bodyPr lIns="0" tIns="0" rIns="0" bIns="0" rtlCol="0" anchor="t">
              <a:spAutoFit/>
            </a:bodyPr>
            <a:lstStyle/>
            <a:p>
              <a:pPr algn="ctr">
                <a:lnSpc>
                  <a:spcPts val="4156"/>
                </a:lnSpc>
              </a:pPr>
              <a:r>
                <a:rPr lang="en-US" sz="2968" b="1" dirty="0">
                  <a:solidFill>
                    <a:srgbClr val="000000"/>
                  </a:solidFill>
                  <a:latin typeface="Libre Franklin Bold"/>
                  <a:ea typeface="Libre Franklin Bold"/>
                  <a:cs typeface="Libre Franklin Bold"/>
                  <a:sym typeface="Libre Franklin Bold"/>
                </a:rPr>
                <a:t>Task 4</a:t>
              </a:r>
            </a:p>
            <a:p>
              <a:pPr algn="ctr">
                <a:lnSpc>
                  <a:spcPts val="4156"/>
                </a:lnSpc>
              </a:pPr>
              <a:r>
                <a:rPr lang="en-US" sz="2968" dirty="0">
                  <a:solidFill>
                    <a:srgbClr val="000000"/>
                  </a:solidFill>
                  <a:latin typeface="Libre Franklin"/>
                  <a:ea typeface="Libre Franklin"/>
                  <a:cs typeface="Libre Franklin"/>
                  <a:sym typeface="Libre Franklin"/>
                </a:rPr>
                <a:t>Events Planning</a:t>
              </a:r>
            </a:p>
          </p:txBody>
        </p:sp>
        <p:sp>
          <p:nvSpPr>
            <p:cNvPr id="13" name="TextBox 13"/>
            <p:cNvSpPr txBox="1"/>
            <p:nvPr/>
          </p:nvSpPr>
          <p:spPr>
            <a:xfrm>
              <a:off x="16805928" y="3114201"/>
              <a:ext cx="2946721" cy="2098610"/>
            </a:xfrm>
            <a:prstGeom prst="rect">
              <a:avLst/>
            </a:prstGeom>
          </p:spPr>
          <p:txBody>
            <a:bodyPr lIns="0" tIns="0" rIns="0" bIns="0" rtlCol="0" anchor="t">
              <a:spAutoFit/>
            </a:bodyPr>
            <a:lstStyle/>
            <a:p>
              <a:pPr algn="ctr">
                <a:lnSpc>
                  <a:spcPts val="4158"/>
                </a:lnSpc>
              </a:pPr>
              <a:r>
                <a:rPr lang="en-US" sz="2970" b="1" dirty="0">
                  <a:solidFill>
                    <a:srgbClr val="000000"/>
                  </a:solidFill>
                  <a:latin typeface="Libre Franklin Bold"/>
                  <a:ea typeface="Libre Franklin Bold"/>
                  <a:cs typeface="Libre Franklin Bold"/>
                  <a:sym typeface="Libre Franklin Bold"/>
                </a:rPr>
                <a:t>Task 5</a:t>
              </a:r>
            </a:p>
            <a:p>
              <a:pPr algn="ctr">
                <a:lnSpc>
                  <a:spcPts val="4158"/>
                </a:lnSpc>
              </a:pPr>
              <a:r>
                <a:rPr lang="en-US" sz="2970" dirty="0">
                  <a:solidFill>
                    <a:srgbClr val="000000"/>
                  </a:solidFill>
                  <a:latin typeface="Libre Franklin"/>
                  <a:ea typeface="Libre Franklin"/>
                  <a:cs typeface="Libre Franklin"/>
                  <a:sym typeface="Libre Franklin"/>
                </a:rPr>
                <a:t>Media </a:t>
              </a:r>
            </a:p>
            <a:p>
              <a:pPr algn="ctr">
                <a:lnSpc>
                  <a:spcPts val="4158"/>
                </a:lnSpc>
              </a:pPr>
              <a:r>
                <a:rPr lang="en-US" sz="2970" dirty="0">
                  <a:solidFill>
                    <a:srgbClr val="000000"/>
                  </a:solidFill>
                  <a:latin typeface="Libre Franklin"/>
                  <a:ea typeface="Libre Franklin"/>
                  <a:cs typeface="Libre Franklin"/>
                  <a:sym typeface="Libre Franklin"/>
                </a:rPr>
                <a:t>Pack</a:t>
              </a:r>
            </a:p>
          </p:txBody>
        </p:sp>
      </p:grpSp>
      <p:sp>
        <p:nvSpPr>
          <p:cNvPr id="14" name="TextBox 14"/>
          <p:cNvSpPr txBox="1"/>
          <p:nvPr/>
        </p:nvSpPr>
        <p:spPr>
          <a:xfrm>
            <a:off x="381616" y="1492754"/>
            <a:ext cx="17662337" cy="2603500"/>
          </a:xfrm>
          <a:prstGeom prst="rect">
            <a:avLst/>
          </a:prstGeom>
        </p:spPr>
        <p:txBody>
          <a:bodyPr lIns="0" tIns="0" rIns="0" bIns="0" rtlCol="0" anchor="t">
            <a:spAutoFit/>
          </a:bodyPr>
          <a:lstStyle/>
          <a:p>
            <a:pPr algn="l">
              <a:lnSpc>
                <a:spcPts val="3499"/>
              </a:lnSpc>
              <a:spcBef>
                <a:spcPct val="0"/>
              </a:spcBef>
            </a:pPr>
            <a:r>
              <a:rPr lang="en-US" sz="2499">
                <a:solidFill>
                  <a:srgbClr val="000000"/>
                </a:solidFill>
                <a:latin typeface="Libre Franklin"/>
                <a:ea typeface="Libre Franklin"/>
                <a:cs typeface="Libre Franklin"/>
                <a:sym typeface="Libre Franklin"/>
              </a:rPr>
              <a:t>Over five activities you will meet a range of people carrying out roles that have all helped to contribute to what we know about Swift Street now. They will tell you about the work that they undertook as well as providing advice to you on the final part of the challenge.</a:t>
            </a:r>
          </a:p>
          <a:p>
            <a:pPr algn="l">
              <a:lnSpc>
                <a:spcPts val="3499"/>
              </a:lnSpc>
              <a:spcBef>
                <a:spcPct val="0"/>
              </a:spcBef>
            </a:pPr>
            <a:endParaRPr lang="en-US" sz="2499">
              <a:solidFill>
                <a:srgbClr val="000000"/>
              </a:solidFill>
              <a:latin typeface="Libre Franklin"/>
              <a:ea typeface="Libre Franklin"/>
              <a:cs typeface="Libre Franklin"/>
              <a:sym typeface="Libre Franklin"/>
            </a:endParaRPr>
          </a:p>
          <a:p>
            <a:pPr algn="l">
              <a:lnSpc>
                <a:spcPts val="3499"/>
              </a:lnSpc>
              <a:spcBef>
                <a:spcPct val="0"/>
              </a:spcBef>
            </a:pPr>
            <a:r>
              <a:rPr lang="en-US" sz="2499">
                <a:solidFill>
                  <a:srgbClr val="000000"/>
                </a:solidFill>
                <a:latin typeface="Libre Franklin"/>
                <a:ea typeface="Libre Franklin"/>
                <a:cs typeface="Libre Franklin"/>
                <a:sym typeface="Libre Franklin"/>
              </a:rPr>
              <a:t>It will be down to you to create a media and communications pack in order to help residents understand the changes that are being proposed and what this means for both them and the area.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5A0753-2436-73E7-525F-E13E2CD28192}"/>
              </a:ext>
            </a:extLst>
          </p:cNvPr>
          <p:cNvSpPr txBox="1"/>
          <p:nvPr/>
        </p:nvSpPr>
        <p:spPr>
          <a:xfrm>
            <a:off x="2913712" y="3775272"/>
            <a:ext cx="12460576" cy="2736455"/>
          </a:xfrm>
          <a:prstGeom prst="rect">
            <a:avLst/>
          </a:prstGeom>
        </p:spPr>
        <p:txBody>
          <a:bodyPr lIns="0" tIns="0" rIns="0" bIns="0" rtlCol="0" anchor="t">
            <a:spAutoFit/>
          </a:bodyPr>
          <a:lstStyle/>
          <a:p>
            <a:pPr algn="ctr">
              <a:lnSpc>
                <a:spcPts val="7000"/>
              </a:lnSpc>
            </a:pPr>
            <a:r>
              <a:rPr lang="en-US" sz="8000" b="1" dirty="0">
                <a:solidFill>
                  <a:srgbClr val="000000"/>
                </a:solidFill>
                <a:latin typeface="Gilroy Bold"/>
                <a:ea typeface="Gilroy Bold"/>
                <a:cs typeface="Gilroy Bold"/>
                <a:sym typeface="Gilroy Bold"/>
              </a:rPr>
              <a:t>Task 1</a:t>
            </a:r>
          </a:p>
          <a:p>
            <a:pPr algn="ctr">
              <a:lnSpc>
                <a:spcPts val="7000"/>
              </a:lnSpc>
            </a:pPr>
            <a:endParaRPr lang="en-US" sz="8000" b="1" dirty="0">
              <a:solidFill>
                <a:srgbClr val="000000"/>
              </a:solidFill>
              <a:latin typeface="Gilroy Bold"/>
              <a:ea typeface="Gilroy Bold"/>
              <a:cs typeface="Gilroy Bold"/>
              <a:sym typeface="Gilroy Bold"/>
            </a:endParaRPr>
          </a:p>
          <a:p>
            <a:pPr algn="ctr">
              <a:lnSpc>
                <a:spcPts val="7000"/>
              </a:lnSpc>
            </a:pPr>
            <a:r>
              <a:rPr lang="en-US" sz="8000" b="1" dirty="0">
                <a:solidFill>
                  <a:srgbClr val="000000"/>
                </a:solidFill>
                <a:latin typeface="Gilroy Bold"/>
                <a:ea typeface="Gilroy Bold"/>
                <a:cs typeface="Gilroy Bold"/>
                <a:sym typeface="Gilroy Bold"/>
              </a:rPr>
              <a:t>Mapping</a:t>
            </a:r>
          </a:p>
        </p:txBody>
      </p:sp>
    </p:spTree>
    <p:extLst>
      <p:ext uri="{BB962C8B-B14F-4D97-AF65-F5344CB8AC3E}">
        <p14:creationId xmlns:p14="http://schemas.microsoft.com/office/powerpoint/2010/main" val="933402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725D1-886E-2A88-6E85-7B9918A047A4}"/>
              </a:ext>
            </a:extLst>
          </p:cNvPr>
          <p:cNvPicPr>
            <a:picLocks noChangeAspect="1"/>
          </p:cNvPicPr>
          <p:nvPr/>
        </p:nvPicPr>
        <p:blipFill>
          <a:blip r:embed="rId2"/>
          <a:stretch>
            <a:fillRect/>
          </a:stretch>
        </p:blipFill>
        <p:spPr>
          <a:xfrm>
            <a:off x="2971800" y="571500"/>
            <a:ext cx="12344400" cy="7336318"/>
          </a:xfrm>
          <a:prstGeom prst="rect">
            <a:avLst/>
          </a:prstGeom>
        </p:spPr>
      </p:pic>
      <p:sp>
        <p:nvSpPr>
          <p:cNvPr id="5" name="TextBox 4">
            <a:extLst>
              <a:ext uri="{FF2B5EF4-FFF2-40B4-BE49-F238E27FC236}">
                <a16:creationId xmlns:a16="http://schemas.microsoft.com/office/drawing/2014/main" id="{B8050541-8841-BA4A-F68A-1CC607EC8664}"/>
              </a:ext>
            </a:extLst>
          </p:cNvPr>
          <p:cNvSpPr txBox="1"/>
          <p:nvPr/>
        </p:nvSpPr>
        <p:spPr>
          <a:xfrm>
            <a:off x="1981200" y="8268950"/>
            <a:ext cx="13563600" cy="1446550"/>
          </a:xfrm>
          <a:prstGeom prst="rect">
            <a:avLst/>
          </a:prstGeom>
          <a:noFill/>
        </p:spPr>
        <p:txBody>
          <a:bodyPr wrap="square">
            <a:spAutoFit/>
          </a:bodyPr>
          <a:lstStyle/>
          <a:p>
            <a:pPr algn="ctr"/>
            <a:r>
              <a:rPr lang="en-GB" sz="8800" dirty="0">
                <a:hlinkClick r:id="rId3"/>
              </a:rPr>
              <a:t>Click here to watch video 2</a:t>
            </a:r>
            <a:endParaRPr lang="en-GB" sz="8800" dirty="0">
              <a:hlinkClick r:id="rId4"/>
            </a:endParaRPr>
          </a:p>
        </p:txBody>
      </p:sp>
    </p:spTree>
    <p:extLst>
      <p:ext uri="{BB962C8B-B14F-4D97-AF65-F5344CB8AC3E}">
        <p14:creationId xmlns:p14="http://schemas.microsoft.com/office/powerpoint/2010/main" val="1268699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81616" y="643255"/>
            <a:ext cx="12460576" cy="1341755"/>
          </a:xfrm>
          <a:prstGeom prst="rect">
            <a:avLst/>
          </a:prstGeom>
        </p:spPr>
        <p:txBody>
          <a:bodyPr lIns="0" tIns="0" rIns="0" bIns="0" rtlCol="0" anchor="t">
            <a:spAutoFit/>
          </a:bodyPr>
          <a:lstStyle/>
          <a:p>
            <a:pPr algn="l">
              <a:lnSpc>
                <a:spcPts val="5399"/>
              </a:lnSpc>
            </a:pPr>
            <a:r>
              <a:rPr lang="en-US" sz="5399" b="1">
                <a:solidFill>
                  <a:srgbClr val="000000"/>
                </a:solidFill>
                <a:latin typeface="Gilroy Bold"/>
                <a:ea typeface="Gilroy Bold"/>
                <a:cs typeface="Gilroy Bold"/>
                <a:sym typeface="Gilroy Bold"/>
              </a:rPr>
              <a:t>Ecologist</a:t>
            </a:r>
          </a:p>
          <a:p>
            <a:pPr algn="l">
              <a:lnSpc>
                <a:spcPts val="5000"/>
              </a:lnSpc>
            </a:pPr>
            <a:r>
              <a:rPr lang="en-US" sz="5000" b="1">
                <a:solidFill>
                  <a:srgbClr val="000000"/>
                </a:solidFill>
                <a:latin typeface="Gilroy Bold"/>
                <a:ea typeface="Gilroy Bold"/>
                <a:cs typeface="Gilroy Bold"/>
                <a:sym typeface="Gilroy Bold"/>
              </a:rPr>
              <a:t>Activity 1: Habitat Mapping</a:t>
            </a:r>
          </a:p>
        </p:txBody>
      </p:sp>
      <p:sp>
        <p:nvSpPr>
          <p:cNvPr id="3" name="Freeform 3"/>
          <p:cNvSpPr/>
          <p:nvPr/>
        </p:nvSpPr>
        <p:spPr>
          <a:xfrm flipH="1">
            <a:off x="12278224" y="207772"/>
            <a:ext cx="5742745" cy="5420112"/>
          </a:xfrm>
          <a:custGeom>
            <a:avLst/>
            <a:gdLst/>
            <a:ahLst/>
            <a:cxnLst/>
            <a:rect l="l" t="t" r="r" b="b"/>
            <a:pathLst>
              <a:path w="5742745" h="5420112">
                <a:moveTo>
                  <a:pt x="5742745" y="0"/>
                </a:moveTo>
                <a:lnTo>
                  <a:pt x="0" y="0"/>
                </a:lnTo>
                <a:lnTo>
                  <a:pt x="0" y="5420111"/>
                </a:lnTo>
                <a:lnTo>
                  <a:pt x="5742745" y="5420111"/>
                </a:lnTo>
                <a:lnTo>
                  <a:pt x="5742745" y="0"/>
                </a:lnTo>
                <a:close/>
              </a:path>
            </a:pathLst>
          </a:custGeom>
          <a:blipFill>
            <a:blip r:embed="rId2"/>
            <a:stretch>
              <a:fillRect l="-8426" t="-15196" r="-16513" b="-17180"/>
            </a:stretch>
          </a:blipFill>
        </p:spPr>
        <p:txBody>
          <a:bodyPr/>
          <a:lstStyle/>
          <a:p>
            <a:endParaRPr lang="en-GB"/>
          </a:p>
        </p:txBody>
      </p:sp>
      <p:grpSp>
        <p:nvGrpSpPr>
          <p:cNvPr id="4" name="Group 4"/>
          <p:cNvGrpSpPr/>
          <p:nvPr/>
        </p:nvGrpSpPr>
        <p:grpSpPr>
          <a:xfrm>
            <a:off x="12278224" y="5832477"/>
            <a:ext cx="5742745" cy="3307282"/>
            <a:chOff x="0" y="0"/>
            <a:chExt cx="7656993" cy="4409710"/>
          </a:xfrm>
        </p:grpSpPr>
        <p:sp>
          <p:nvSpPr>
            <p:cNvPr id="5" name="Freeform 5"/>
            <p:cNvSpPr/>
            <p:nvPr/>
          </p:nvSpPr>
          <p:spPr>
            <a:xfrm>
              <a:off x="110770" y="0"/>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0" y="894016"/>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Woodland</a:t>
              </a:r>
            </a:p>
            <a:p>
              <a:pPr algn="ctr">
                <a:lnSpc>
                  <a:spcPts val="1844"/>
                </a:lnSpc>
              </a:pPr>
              <a:r>
                <a:rPr lang="en-US" sz="1317">
                  <a:solidFill>
                    <a:srgbClr val="000000"/>
                  </a:solidFill>
                  <a:latin typeface="Libre Franklin"/>
                  <a:ea typeface="Libre Franklin"/>
                  <a:cs typeface="Libre Franklin"/>
                  <a:sym typeface="Libre Franklin"/>
                </a:rPr>
                <a:t>(dark green)</a:t>
              </a:r>
            </a:p>
          </p:txBody>
        </p:sp>
        <p:sp>
          <p:nvSpPr>
            <p:cNvPr id="7" name="Freeform 7"/>
            <p:cNvSpPr/>
            <p:nvPr/>
          </p:nvSpPr>
          <p:spPr>
            <a:xfrm>
              <a:off x="1682000" y="0"/>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TextBox 8"/>
            <p:cNvSpPr txBox="1"/>
            <p:nvPr/>
          </p:nvSpPr>
          <p:spPr>
            <a:xfrm>
              <a:off x="1571230" y="894016"/>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Bushes</a:t>
              </a:r>
            </a:p>
            <a:p>
              <a:pPr algn="ctr">
                <a:lnSpc>
                  <a:spcPts val="1844"/>
                </a:lnSpc>
              </a:pPr>
              <a:r>
                <a:rPr lang="en-US" sz="1317">
                  <a:solidFill>
                    <a:srgbClr val="000000"/>
                  </a:solidFill>
                  <a:latin typeface="Libre Franklin"/>
                  <a:ea typeface="Libre Franklin"/>
                  <a:cs typeface="Libre Franklin"/>
                  <a:sym typeface="Libre Franklin"/>
                </a:rPr>
                <a:t>(light green)</a:t>
              </a:r>
            </a:p>
          </p:txBody>
        </p:sp>
        <p:sp>
          <p:nvSpPr>
            <p:cNvPr id="9" name="Freeform 9"/>
            <p:cNvSpPr/>
            <p:nvPr/>
          </p:nvSpPr>
          <p:spPr>
            <a:xfrm>
              <a:off x="3252363" y="0"/>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TextBox 10"/>
            <p:cNvSpPr txBox="1"/>
            <p:nvPr/>
          </p:nvSpPr>
          <p:spPr>
            <a:xfrm>
              <a:off x="3141593" y="894016"/>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Long Grass</a:t>
              </a:r>
            </a:p>
            <a:p>
              <a:pPr algn="ctr">
                <a:lnSpc>
                  <a:spcPts val="1844"/>
                </a:lnSpc>
              </a:pPr>
              <a:r>
                <a:rPr lang="en-US" sz="1317">
                  <a:solidFill>
                    <a:srgbClr val="000000"/>
                  </a:solidFill>
                  <a:latin typeface="Libre Franklin"/>
                  <a:ea typeface="Libre Franklin"/>
                  <a:cs typeface="Libre Franklin"/>
                  <a:sym typeface="Libre Franklin"/>
                </a:rPr>
                <a:t>(orange)</a:t>
              </a:r>
            </a:p>
          </p:txBody>
        </p:sp>
        <p:sp>
          <p:nvSpPr>
            <p:cNvPr id="11" name="Freeform 11"/>
            <p:cNvSpPr/>
            <p:nvPr/>
          </p:nvSpPr>
          <p:spPr>
            <a:xfrm>
              <a:off x="4822726" y="0"/>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 name="TextBox 12"/>
            <p:cNvSpPr txBox="1"/>
            <p:nvPr/>
          </p:nvSpPr>
          <p:spPr>
            <a:xfrm>
              <a:off x="4711956" y="894016"/>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Short Grass</a:t>
              </a:r>
            </a:p>
            <a:p>
              <a:pPr algn="ctr">
                <a:lnSpc>
                  <a:spcPts val="1844"/>
                </a:lnSpc>
              </a:pPr>
              <a:r>
                <a:rPr lang="en-US" sz="1317">
                  <a:solidFill>
                    <a:srgbClr val="000000"/>
                  </a:solidFill>
                  <a:latin typeface="Libre Franklin"/>
                  <a:ea typeface="Libre Franklin"/>
                  <a:cs typeface="Libre Franklin"/>
                  <a:sym typeface="Libre Franklin"/>
                </a:rPr>
                <a:t>(yellow)</a:t>
              </a:r>
            </a:p>
          </p:txBody>
        </p:sp>
        <p:sp>
          <p:nvSpPr>
            <p:cNvPr id="13" name="Freeform 13"/>
            <p:cNvSpPr/>
            <p:nvPr/>
          </p:nvSpPr>
          <p:spPr>
            <a:xfrm>
              <a:off x="6393089" y="0"/>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 name="TextBox 14"/>
            <p:cNvSpPr txBox="1"/>
            <p:nvPr/>
          </p:nvSpPr>
          <p:spPr>
            <a:xfrm>
              <a:off x="6282319" y="894016"/>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Pond</a:t>
              </a:r>
            </a:p>
            <a:p>
              <a:pPr algn="ctr">
                <a:lnSpc>
                  <a:spcPts val="1844"/>
                </a:lnSpc>
              </a:pPr>
              <a:r>
                <a:rPr lang="en-US" sz="1317">
                  <a:solidFill>
                    <a:srgbClr val="000000"/>
                  </a:solidFill>
                  <a:latin typeface="Libre Franklin"/>
                  <a:ea typeface="Libre Franklin"/>
                  <a:cs typeface="Libre Franklin"/>
                  <a:sym typeface="Libre Franklin"/>
                </a:rPr>
                <a:t>(light blue)</a:t>
              </a:r>
            </a:p>
          </p:txBody>
        </p:sp>
        <p:sp>
          <p:nvSpPr>
            <p:cNvPr id="15" name="Freeform 15"/>
            <p:cNvSpPr/>
            <p:nvPr/>
          </p:nvSpPr>
          <p:spPr>
            <a:xfrm>
              <a:off x="110770" y="1843104"/>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6" name="TextBox 16"/>
            <p:cNvSpPr txBox="1"/>
            <p:nvPr/>
          </p:nvSpPr>
          <p:spPr>
            <a:xfrm>
              <a:off x="0" y="2737120"/>
              <a:ext cx="1252368" cy="921193"/>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Running Water</a:t>
              </a:r>
            </a:p>
            <a:p>
              <a:pPr algn="ctr">
                <a:lnSpc>
                  <a:spcPts val="1844"/>
                </a:lnSpc>
              </a:pPr>
              <a:r>
                <a:rPr lang="en-US" sz="1317">
                  <a:solidFill>
                    <a:srgbClr val="000000"/>
                  </a:solidFill>
                  <a:latin typeface="Libre Franklin"/>
                  <a:ea typeface="Libre Franklin"/>
                  <a:cs typeface="Libre Franklin"/>
                  <a:sym typeface="Libre Franklin"/>
                </a:rPr>
                <a:t>(dark blue)</a:t>
              </a:r>
            </a:p>
          </p:txBody>
        </p:sp>
        <p:sp>
          <p:nvSpPr>
            <p:cNvPr id="17" name="Freeform 17"/>
            <p:cNvSpPr/>
            <p:nvPr/>
          </p:nvSpPr>
          <p:spPr>
            <a:xfrm>
              <a:off x="1682000" y="1843104"/>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8" name="TextBox 18"/>
            <p:cNvSpPr txBox="1"/>
            <p:nvPr/>
          </p:nvSpPr>
          <p:spPr>
            <a:xfrm>
              <a:off x="1571230" y="2737120"/>
              <a:ext cx="1252368" cy="921193"/>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Bare Ground</a:t>
              </a:r>
            </a:p>
            <a:p>
              <a:pPr algn="ctr">
                <a:lnSpc>
                  <a:spcPts val="1844"/>
                </a:lnSpc>
              </a:pPr>
              <a:r>
                <a:rPr lang="en-US" sz="1317">
                  <a:solidFill>
                    <a:srgbClr val="000000"/>
                  </a:solidFill>
                  <a:latin typeface="Libre Franklin"/>
                  <a:ea typeface="Libre Franklin"/>
                  <a:cs typeface="Libre Franklin"/>
                  <a:sym typeface="Libre Franklin"/>
                </a:rPr>
                <a:t>(brown)</a:t>
              </a:r>
            </a:p>
          </p:txBody>
        </p:sp>
        <p:sp>
          <p:nvSpPr>
            <p:cNvPr id="19" name="Freeform 19"/>
            <p:cNvSpPr/>
            <p:nvPr/>
          </p:nvSpPr>
          <p:spPr>
            <a:xfrm>
              <a:off x="3267590" y="1843104"/>
              <a:ext cx="1030828" cy="922591"/>
            </a:xfrm>
            <a:custGeom>
              <a:avLst/>
              <a:gdLst/>
              <a:ahLst/>
              <a:cxnLst/>
              <a:rect l="l" t="t" r="r" b="b"/>
              <a:pathLst>
                <a:path w="1030828" h="922591">
                  <a:moveTo>
                    <a:pt x="0" y="0"/>
                  </a:moveTo>
                  <a:lnTo>
                    <a:pt x="1030828" y="0"/>
                  </a:lnTo>
                  <a:lnTo>
                    <a:pt x="1030828" y="922591"/>
                  </a:lnTo>
                  <a:lnTo>
                    <a:pt x="0" y="92259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20" name="TextBox 20"/>
            <p:cNvSpPr txBox="1"/>
            <p:nvPr/>
          </p:nvSpPr>
          <p:spPr>
            <a:xfrm>
              <a:off x="3156820" y="2737120"/>
              <a:ext cx="1252368" cy="608777"/>
            </a:xfrm>
            <a:prstGeom prst="rect">
              <a:avLst/>
            </a:prstGeom>
          </p:spPr>
          <p:txBody>
            <a:bodyPr lIns="0" tIns="0" rIns="0" bIns="0" rtlCol="0" anchor="t">
              <a:spAutoFit/>
            </a:bodyPr>
            <a:lstStyle/>
            <a:p>
              <a:pPr algn="ctr">
                <a:lnSpc>
                  <a:spcPts val="1844"/>
                </a:lnSpc>
              </a:pPr>
              <a:r>
                <a:rPr lang="en-US" sz="1317">
                  <a:solidFill>
                    <a:srgbClr val="000000"/>
                  </a:solidFill>
                  <a:latin typeface="Libre Franklin"/>
                  <a:ea typeface="Libre Franklin"/>
                  <a:cs typeface="Libre Franklin"/>
                  <a:sym typeface="Libre Franklin"/>
                </a:rPr>
                <a:t>Buildings</a:t>
              </a:r>
            </a:p>
            <a:p>
              <a:pPr algn="ctr">
                <a:lnSpc>
                  <a:spcPts val="1844"/>
                </a:lnSpc>
              </a:pPr>
              <a:r>
                <a:rPr lang="en-US" sz="1317">
                  <a:solidFill>
                    <a:srgbClr val="000000"/>
                  </a:solidFill>
                  <a:latin typeface="Libre Franklin"/>
                  <a:ea typeface="Libre Franklin"/>
                  <a:cs typeface="Libre Franklin"/>
                  <a:sym typeface="Libre Franklin"/>
                </a:rPr>
                <a:t>(black)</a:t>
              </a:r>
            </a:p>
          </p:txBody>
        </p:sp>
        <p:sp>
          <p:nvSpPr>
            <p:cNvPr id="21" name="Freeform 21"/>
            <p:cNvSpPr/>
            <p:nvPr/>
          </p:nvSpPr>
          <p:spPr>
            <a:xfrm>
              <a:off x="4743920" y="1843104"/>
              <a:ext cx="2790767" cy="334892"/>
            </a:xfrm>
            <a:custGeom>
              <a:avLst/>
              <a:gdLst/>
              <a:ahLst/>
              <a:cxnLst/>
              <a:rect l="l" t="t" r="r" b="b"/>
              <a:pathLst>
                <a:path w="2790767" h="334892">
                  <a:moveTo>
                    <a:pt x="0" y="0"/>
                  </a:moveTo>
                  <a:lnTo>
                    <a:pt x="2790767" y="0"/>
                  </a:lnTo>
                  <a:lnTo>
                    <a:pt x="2790767" y="334892"/>
                  </a:lnTo>
                  <a:lnTo>
                    <a:pt x="0" y="33489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a:p>
          </p:txBody>
        </p:sp>
        <p:sp>
          <p:nvSpPr>
            <p:cNvPr id="22" name="TextBox 22"/>
            <p:cNvSpPr txBox="1"/>
            <p:nvPr/>
          </p:nvSpPr>
          <p:spPr>
            <a:xfrm>
              <a:off x="4621614" y="2298140"/>
              <a:ext cx="3035379" cy="296361"/>
            </a:xfrm>
            <a:prstGeom prst="rect">
              <a:avLst/>
            </a:prstGeom>
          </p:spPr>
          <p:txBody>
            <a:bodyPr lIns="0" tIns="0" rIns="0" bIns="0" rtlCol="0" anchor="t">
              <a:spAutoFit/>
            </a:bodyPr>
            <a:lstStyle/>
            <a:p>
              <a:pPr algn="ctr">
                <a:lnSpc>
                  <a:spcPts val="1844"/>
                </a:lnSpc>
                <a:spcBef>
                  <a:spcPct val="0"/>
                </a:spcBef>
              </a:pPr>
              <a:r>
                <a:rPr lang="en-US" sz="1317">
                  <a:solidFill>
                    <a:srgbClr val="000000"/>
                  </a:solidFill>
                  <a:latin typeface="Libre Franklin"/>
                  <a:ea typeface="Libre Franklin"/>
                  <a:cs typeface="Libre Franklin"/>
                  <a:sym typeface="Libre Franklin"/>
                </a:rPr>
                <a:t>Hedgerow (dark green line)</a:t>
              </a:r>
            </a:p>
          </p:txBody>
        </p:sp>
        <p:sp>
          <p:nvSpPr>
            <p:cNvPr id="23" name="Freeform 23"/>
            <p:cNvSpPr/>
            <p:nvPr/>
          </p:nvSpPr>
          <p:spPr>
            <a:xfrm>
              <a:off x="4743920" y="2750709"/>
              <a:ext cx="2790767" cy="334892"/>
            </a:xfrm>
            <a:custGeom>
              <a:avLst/>
              <a:gdLst/>
              <a:ahLst/>
              <a:cxnLst/>
              <a:rect l="l" t="t" r="r" b="b"/>
              <a:pathLst>
                <a:path w="2790767" h="334892">
                  <a:moveTo>
                    <a:pt x="0" y="0"/>
                  </a:moveTo>
                  <a:lnTo>
                    <a:pt x="2790767" y="0"/>
                  </a:lnTo>
                  <a:lnTo>
                    <a:pt x="2790767" y="334892"/>
                  </a:lnTo>
                  <a:lnTo>
                    <a:pt x="0" y="3348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a:p>
          </p:txBody>
        </p:sp>
        <p:sp>
          <p:nvSpPr>
            <p:cNvPr id="24" name="TextBox 24"/>
            <p:cNvSpPr txBox="1"/>
            <p:nvPr/>
          </p:nvSpPr>
          <p:spPr>
            <a:xfrm>
              <a:off x="4621614" y="3205745"/>
              <a:ext cx="3035379" cy="296361"/>
            </a:xfrm>
            <a:prstGeom prst="rect">
              <a:avLst/>
            </a:prstGeom>
          </p:spPr>
          <p:txBody>
            <a:bodyPr lIns="0" tIns="0" rIns="0" bIns="0" rtlCol="0" anchor="t">
              <a:spAutoFit/>
            </a:bodyPr>
            <a:lstStyle/>
            <a:p>
              <a:pPr algn="ctr">
                <a:lnSpc>
                  <a:spcPts val="1844"/>
                </a:lnSpc>
                <a:spcBef>
                  <a:spcPct val="0"/>
                </a:spcBef>
              </a:pPr>
              <a:r>
                <a:rPr lang="en-US" sz="1317">
                  <a:solidFill>
                    <a:srgbClr val="000000"/>
                  </a:solidFill>
                  <a:latin typeface="Libre Franklin"/>
                  <a:ea typeface="Libre Franklin"/>
                  <a:cs typeface="Libre Franklin"/>
                  <a:sym typeface="Libre Franklin"/>
                </a:rPr>
                <a:t>Fence (black line)</a:t>
              </a:r>
            </a:p>
          </p:txBody>
        </p:sp>
        <p:sp>
          <p:nvSpPr>
            <p:cNvPr id="25" name="Freeform 25"/>
            <p:cNvSpPr/>
            <p:nvPr/>
          </p:nvSpPr>
          <p:spPr>
            <a:xfrm>
              <a:off x="4743920" y="3658313"/>
              <a:ext cx="2790767" cy="334892"/>
            </a:xfrm>
            <a:custGeom>
              <a:avLst/>
              <a:gdLst/>
              <a:ahLst/>
              <a:cxnLst/>
              <a:rect l="l" t="t" r="r" b="b"/>
              <a:pathLst>
                <a:path w="2790767" h="334892">
                  <a:moveTo>
                    <a:pt x="0" y="0"/>
                  </a:moveTo>
                  <a:lnTo>
                    <a:pt x="2790767" y="0"/>
                  </a:lnTo>
                  <a:lnTo>
                    <a:pt x="2790767" y="334892"/>
                  </a:lnTo>
                  <a:lnTo>
                    <a:pt x="0" y="33489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GB"/>
            </a:p>
          </p:txBody>
        </p:sp>
        <p:sp>
          <p:nvSpPr>
            <p:cNvPr id="26" name="TextBox 26"/>
            <p:cNvSpPr txBox="1"/>
            <p:nvPr/>
          </p:nvSpPr>
          <p:spPr>
            <a:xfrm>
              <a:off x="4621614" y="4113349"/>
              <a:ext cx="3035379" cy="296361"/>
            </a:xfrm>
            <a:prstGeom prst="rect">
              <a:avLst/>
            </a:prstGeom>
          </p:spPr>
          <p:txBody>
            <a:bodyPr lIns="0" tIns="0" rIns="0" bIns="0" rtlCol="0" anchor="t">
              <a:spAutoFit/>
            </a:bodyPr>
            <a:lstStyle/>
            <a:p>
              <a:pPr algn="ctr">
                <a:lnSpc>
                  <a:spcPts val="1844"/>
                </a:lnSpc>
                <a:spcBef>
                  <a:spcPct val="0"/>
                </a:spcBef>
              </a:pPr>
              <a:r>
                <a:rPr lang="en-US" sz="1317">
                  <a:solidFill>
                    <a:srgbClr val="000000"/>
                  </a:solidFill>
                  <a:latin typeface="Libre Franklin"/>
                  <a:ea typeface="Libre Franklin"/>
                  <a:cs typeface="Libre Franklin"/>
                  <a:sym typeface="Libre Franklin"/>
                </a:rPr>
                <a:t>Wall (red line)</a:t>
              </a:r>
            </a:p>
          </p:txBody>
        </p:sp>
      </p:grpSp>
      <p:sp>
        <p:nvSpPr>
          <p:cNvPr id="27" name="TextBox 27"/>
          <p:cNvSpPr txBox="1"/>
          <p:nvPr/>
        </p:nvSpPr>
        <p:spPr>
          <a:xfrm>
            <a:off x="13245564" y="9220200"/>
            <a:ext cx="3808065" cy="412750"/>
          </a:xfrm>
          <a:prstGeom prst="rect">
            <a:avLst/>
          </a:prstGeom>
        </p:spPr>
        <p:txBody>
          <a:bodyPr lIns="0" tIns="0" rIns="0" bIns="0" rtlCol="0" anchor="t">
            <a:spAutoFit/>
          </a:bodyPr>
          <a:lstStyle/>
          <a:p>
            <a:pPr algn="ctr">
              <a:lnSpc>
                <a:spcPts val="3499"/>
              </a:lnSpc>
            </a:pPr>
            <a:r>
              <a:rPr lang="en-US" sz="2499" b="1">
                <a:solidFill>
                  <a:srgbClr val="000000"/>
                </a:solidFill>
                <a:latin typeface="Libre Franklin Bold"/>
                <a:ea typeface="Libre Franklin Bold"/>
                <a:cs typeface="Libre Franklin Bold"/>
                <a:sym typeface="Libre Franklin Bold"/>
              </a:rPr>
              <a:t>Colour Code for Mapping</a:t>
            </a:r>
          </a:p>
        </p:txBody>
      </p:sp>
      <p:sp>
        <p:nvSpPr>
          <p:cNvPr id="28" name="TextBox 28"/>
          <p:cNvSpPr txBox="1"/>
          <p:nvPr/>
        </p:nvSpPr>
        <p:spPr>
          <a:xfrm>
            <a:off x="381616" y="2184278"/>
            <a:ext cx="11530059" cy="6839585"/>
          </a:xfrm>
          <a:prstGeom prst="rect">
            <a:avLst/>
          </a:prstGeom>
        </p:spPr>
        <p:txBody>
          <a:bodyPr lIns="0" tIns="0" rIns="0" bIns="0" rtlCol="0" anchor="t">
            <a:spAutoFit/>
          </a:bodyPr>
          <a:lstStyle/>
          <a:p>
            <a:pPr algn="l">
              <a:lnSpc>
                <a:spcPts val="3639"/>
              </a:lnSpc>
              <a:spcBef>
                <a:spcPct val="0"/>
              </a:spcBef>
            </a:pPr>
            <a:r>
              <a:rPr lang="en-US" sz="2599">
                <a:solidFill>
                  <a:srgbClr val="000000"/>
                </a:solidFill>
                <a:latin typeface="Libre Franklin"/>
                <a:ea typeface="Libre Franklin"/>
                <a:cs typeface="Libre Franklin"/>
                <a:sym typeface="Libre Franklin"/>
              </a:rPr>
              <a:t>For this activity you will be studying an area of your school grounds to see what wildlife it might support. </a:t>
            </a:r>
          </a:p>
          <a:p>
            <a:pPr algn="l">
              <a:lnSpc>
                <a:spcPts val="3639"/>
              </a:lnSpc>
              <a:spcBef>
                <a:spcPct val="0"/>
              </a:spcBef>
            </a:pPr>
            <a:endParaRPr lang="en-US" sz="2599">
              <a:solidFill>
                <a:srgbClr val="000000"/>
              </a:solidFill>
              <a:latin typeface="Libre Franklin"/>
              <a:ea typeface="Libre Franklin"/>
              <a:cs typeface="Libre Franklin"/>
              <a:sym typeface="Libre Franklin"/>
            </a:endParaRPr>
          </a:p>
          <a:p>
            <a:pPr algn="l">
              <a:lnSpc>
                <a:spcPts val="3639"/>
              </a:lnSpc>
              <a:spcBef>
                <a:spcPct val="0"/>
              </a:spcBef>
            </a:pPr>
            <a:r>
              <a:rPr lang="en-US" sz="2599">
                <a:solidFill>
                  <a:srgbClr val="000000"/>
                </a:solidFill>
                <a:latin typeface="Libre Franklin"/>
                <a:ea typeface="Libre Franklin"/>
                <a:cs typeface="Libre Franklin"/>
                <a:sym typeface="Libre Franklin"/>
              </a:rPr>
              <a:t>You will be carrying out a habitat survey, this will result in you producing a map of the area you are covering. You need to use coloured pens or pencils to colour parts of the map according to a </a:t>
            </a:r>
            <a:r>
              <a:rPr lang="en-US" sz="2599" b="1">
                <a:solidFill>
                  <a:srgbClr val="000000"/>
                </a:solidFill>
                <a:latin typeface="Libre Franklin Bold"/>
                <a:ea typeface="Libre Franklin Bold"/>
                <a:cs typeface="Libre Franklin Bold"/>
                <a:sym typeface="Libre Franklin Bold"/>
              </a:rPr>
              <a:t>colour code.</a:t>
            </a:r>
          </a:p>
          <a:p>
            <a:pPr algn="l">
              <a:lnSpc>
                <a:spcPts val="3639"/>
              </a:lnSpc>
              <a:spcBef>
                <a:spcPct val="0"/>
              </a:spcBef>
            </a:pPr>
            <a:endParaRPr lang="en-US" sz="2599" b="1">
              <a:solidFill>
                <a:srgbClr val="000000"/>
              </a:solidFill>
              <a:latin typeface="Libre Franklin Bold"/>
              <a:ea typeface="Libre Franklin Bold"/>
              <a:cs typeface="Libre Franklin Bold"/>
              <a:sym typeface="Libre Franklin Bold"/>
            </a:endParaRPr>
          </a:p>
          <a:p>
            <a:pPr algn="l">
              <a:lnSpc>
                <a:spcPts val="3639"/>
              </a:lnSpc>
              <a:spcBef>
                <a:spcPct val="0"/>
              </a:spcBef>
            </a:pPr>
            <a:r>
              <a:rPr lang="en-US" sz="2599">
                <a:solidFill>
                  <a:srgbClr val="000000"/>
                </a:solidFill>
                <a:latin typeface="Libre Franklin"/>
                <a:ea typeface="Libre Franklin"/>
                <a:cs typeface="Libre Franklin"/>
                <a:sym typeface="Libre Franklin"/>
              </a:rPr>
              <a:t>Alongside these habitats, you will also need to record any signs that wildlife might be using the site, this involves you looking for evidence. This might be nests, feathers, and even animal poo.</a:t>
            </a:r>
          </a:p>
          <a:p>
            <a:pPr algn="l">
              <a:lnSpc>
                <a:spcPts val="3639"/>
              </a:lnSpc>
              <a:spcBef>
                <a:spcPct val="0"/>
              </a:spcBef>
            </a:pPr>
            <a:endParaRPr lang="en-US" sz="2599">
              <a:solidFill>
                <a:srgbClr val="000000"/>
              </a:solidFill>
              <a:latin typeface="Libre Franklin"/>
              <a:ea typeface="Libre Franklin"/>
              <a:cs typeface="Libre Franklin"/>
              <a:sym typeface="Libre Franklin"/>
            </a:endParaRPr>
          </a:p>
          <a:p>
            <a:pPr algn="l">
              <a:lnSpc>
                <a:spcPts val="3639"/>
              </a:lnSpc>
              <a:spcBef>
                <a:spcPct val="0"/>
              </a:spcBef>
            </a:pPr>
            <a:r>
              <a:rPr lang="en-US" sz="2599">
                <a:solidFill>
                  <a:srgbClr val="000000"/>
                </a:solidFill>
                <a:latin typeface="Libre Franklin"/>
                <a:ea typeface="Libre Franklin"/>
                <a:cs typeface="Libre Franklin"/>
                <a:sym typeface="Libre Franklin"/>
              </a:rPr>
              <a:t>On your map you can mark these as a </a:t>
            </a:r>
            <a:r>
              <a:rPr lang="en-US" sz="2599" b="1">
                <a:solidFill>
                  <a:srgbClr val="000000"/>
                </a:solidFill>
                <a:latin typeface="Libre Franklin Bold"/>
                <a:ea typeface="Libre Franklin Bold"/>
                <a:cs typeface="Libre Franklin Bold"/>
                <a:sym typeface="Libre Franklin Bold"/>
              </a:rPr>
              <a:t>red circle with a number</a:t>
            </a:r>
            <a:r>
              <a:rPr lang="en-US" sz="2599">
                <a:solidFill>
                  <a:srgbClr val="000000"/>
                </a:solidFill>
                <a:latin typeface="Libre Franklin"/>
                <a:ea typeface="Libre Franklin"/>
                <a:cs typeface="Libre Franklin"/>
                <a:sym typeface="Libre Franklin"/>
              </a:rPr>
              <a:t> in. On a separate piece of paper, record these numbers in a list with a note next to them saying what evidence you have found.</a:t>
            </a:r>
          </a:p>
          <a:p>
            <a:pPr algn="l">
              <a:lnSpc>
                <a:spcPts val="3639"/>
              </a:lnSpc>
              <a:spcBef>
                <a:spcPct val="0"/>
              </a:spcBef>
            </a:pPr>
            <a:endParaRPr lang="en-US" sz="2599">
              <a:solidFill>
                <a:srgbClr val="000000"/>
              </a:solidFill>
              <a:latin typeface="Libre Franklin"/>
              <a:ea typeface="Libre Franklin"/>
              <a:cs typeface="Libre Franklin"/>
              <a:sym typeface="Libre Franklin"/>
            </a:endParaRPr>
          </a:p>
        </p:txBody>
      </p:sp>
      <p:grpSp>
        <p:nvGrpSpPr>
          <p:cNvPr id="29" name="Group 29"/>
          <p:cNvGrpSpPr/>
          <p:nvPr/>
        </p:nvGrpSpPr>
        <p:grpSpPr>
          <a:xfrm>
            <a:off x="7335355" y="8253902"/>
            <a:ext cx="888078" cy="885857"/>
            <a:chOff x="0" y="0"/>
            <a:chExt cx="1184104" cy="1181143"/>
          </a:xfrm>
        </p:grpSpPr>
        <p:sp>
          <p:nvSpPr>
            <p:cNvPr id="30" name="Freeform 30"/>
            <p:cNvSpPr/>
            <p:nvPr/>
          </p:nvSpPr>
          <p:spPr>
            <a:xfrm>
              <a:off x="0" y="0"/>
              <a:ext cx="1184104" cy="1181143"/>
            </a:xfrm>
            <a:custGeom>
              <a:avLst/>
              <a:gdLst/>
              <a:ahLst/>
              <a:cxnLst/>
              <a:rect l="l" t="t" r="r" b="b"/>
              <a:pathLst>
                <a:path w="1184104" h="1181143">
                  <a:moveTo>
                    <a:pt x="0" y="0"/>
                  </a:moveTo>
                  <a:lnTo>
                    <a:pt x="1184104" y="0"/>
                  </a:lnTo>
                  <a:lnTo>
                    <a:pt x="1184104" y="1181143"/>
                  </a:lnTo>
                  <a:lnTo>
                    <a:pt x="0" y="118114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GB"/>
            </a:p>
          </p:txBody>
        </p:sp>
        <p:sp>
          <p:nvSpPr>
            <p:cNvPr id="31" name="Freeform 31"/>
            <p:cNvSpPr/>
            <p:nvPr/>
          </p:nvSpPr>
          <p:spPr>
            <a:xfrm>
              <a:off x="411658" y="266268"/>
              <a:ext cx="360788" cy="648608"/>
            </a:xfrm>
            <a:custGeom>
              <a:avLst/>
              <a:gdLst/>
              <a:ahLst/>
              <a:cxnLst/>
              <a:rect l="l" t="t" r="r" b="b"/>
              <a:pathLst>
                <a:path w="360788" h="648608">
                  <a:moveTo>
                    <a:pt x="0" y="0"/>
                  </a:moveTo>
                  <a:lnTo>
                    <a:pt x="360788" y="0"/>
                  </a:lnTo>
                  <a:lnTo>
                    <a:pt x="360788" y="648608"/>
                  </a:lnTo>
                  <a:lnTo>
                    <a:pt x="0" y="648608"/>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GB"/>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152100" y="8146655"/>
            <a:ext cx="1758730" cy="1758730"/>
            <a:chOff x="0" y="0"/>
            <a:chExt cx="3282950" cy="3282950"/>
          </a:xfrm>
        </p:grpSpPr>
        <p:sp>
          <p:nvSpPr>
            <p:cNvPr id="3" name="Freeform 3"/>
            <p:cNvSpPr/>
            <p:nvPr/>
          </p:nvSpPr>
          <p:spPr>
            <a:xfrm>
              <a:off x="0" y="0"/>
              <a:ext cx="3282950" cy="3282950"/>
            </a:xfrm>
            <a:custGeom>
              <a:avLst/>
              <a:gdLst/>
              <a:ahLst/>
              <a:cxnLst/>
              <a:rect l="l" t="t" r="r" b="b"/>
              <a:pathLst>
                <a:path w="3282950" h="3282950">
                  <a:moveTo>
                    <a:pt x="0" y="0"/>
                  </a:moveTo>
                  <a:lnTo>
                    <a:pt x="2532380" y="0"/>
                  </a:lnTo>
                  <a:cubicBezTo>
                    <a:pt x="2946400" y="0"/>
                    <a:pt x="3282950" y="336550"/>
                    <a:pt x="3282950" y="750570"/>
                  </a:cubicBezTo>
                  <a:lnTo>
                    <a:pt x="3282950" y="3282950"/>
                  </a:lnTo>
                  <a:lnTo>
                    <a:pt x="0" y="3282950"/>
                  </a:lnTo>
                  <a:lnTo>
                    <a:pt x="0" y="0"/>
                  </a:lnTo>
                  <a:close/>
                </a:path>
              </a:pathLst>
            </a:custGeom>
            <a:blipFill>
              <a:blip r:embed="rId2"/>
              <a:stretch>
                <a:fillRect/>
              </a:stretch>
            </a:blipFill>
            <a:ln cap="sq">
              <a:noFill/>
              <a:prstDash val="solid"/>
              <a:miter/>
            </a:ln>
          </p:spPr>
          <p:txBody>
            <a:bodyPr/>
            <a:lstStyle/>
            <a:p>
              <a:endParaRPr lang="en-GB"/>
            </a:p>
          </p:txBody>
        </p:sp>
      </p:grpSp>
      <p:grpSp>
        <p:nvGrpSpPr>
          <p:cNvPr id="4" name="Group 4"/>
          <p:cNvGrpSpPr/>
          <p:nvPr/>
        </p:nvGrpSpPr>
        <p:grpSpPr>
          <a:xfrm>
            <a:off x="7636204" y="331828"/>
            <a:ext cx="10384504" cy="9706303"/>
            <a:chOff x="0" y="0"/>
            <a:chExt cx="2735013" cy="2556393"/>
          </a:xfrm>
        </p:grpSpPr>
        <p:sp>
          <p:nvSpPr>
            <p:cNvPr id="5" name="Freeform 5"/>
            <p:cNvSpPr/>
            <p:nvPr/>
          </p:nvSpPr>
          <p:spPr>
            <a:xfrm>
              <a:off x="0" y="0"/>
              <a:ext cx="2735013" cy="2556393"/>
            </a:xfrm>
            <a:custGeom>
              <a:avLst/>
              <a:gdLst/>
              <a:ahLst/>
              <a:cxnLst/>
              <a:rect l="l" t="t" r="r" b="b"/>
              <a:pathLst>
                <a:path w="2735013" h="2556393">
                  <a:moveTo>
                    <a:pt x="0" y="0"/>
                  </a:moveTo>
                  <a:lnTo>
                    <a:pt x="2735013" y="0"/>
                  </a:lnTo>
                  <a:lnTo>
                    <a:pt x="2735013" y="2556393"/>
                  </a:lnTo>
                  <a:lnTo>
                    <a:pt x="0" y="2556393"/>
                  </a:lnTo>
                  <a:close/>
                </a:path>
              </a:pathLst>
            </a:custGeom>
            <a:solidFill>
              <a:srgbClr val="A3C47A"/>
            </a:solidFill>
          </p:spPr>
          <p:txBody>
            <a:bodyPr/>
            <a:lstStyle/>
            <a:p>
              <a:endParaRPr lang="en-GB"/>
            </a:p>
          </p:txBody>
        </p:sp>
        <p:sp>
          <p:nvSpPr>
            <p:cNvPr id="6" name="TextBox 6"/>
            <p:cNvSpPr txBox="1"/>
            <p:nvPr/>
          </p:nvSpPr>
          <p:spPr>
            <a:xfrm>
              <a:off x="0" y="-76200"/>
              <a:ext cx="2735013" cy="2632593"/>
            </a:xfrm>
            <a:prstGeom prst="rect">
              <a:avLst/>
            </a:prstGeom>
          </p:spPr>
          <p:txBody>
            <a:bodyPr lIns="50800" tIns="50800" rIns="50800" bIns="50800" rtlCol="0" anchor="ctr"/>
            <a:lstStyle/>
            <a:p>
              <a:pPr algn="l">
                <a:lnSpc>
                  <a:spcPts val="5040"/>
                </a:lnSpc>
              </a:pPr>
              <a:endParaRPr/>
            </a:p>
          </p:txBody>
        </p:sp>
      </p:grpSp>
      <p:grpSp>
        <p:nvGrpSpPr>
          <p:cNvPr id="7" name="Group 7"/>
          <p:cNvGrpSpPr/>
          <p:nvPr/>
        </p:nvGrpSpPr>
        <p:grpSpPr>
          <a:xfrm>
            <a:off x="7335729" y="331828"/>
            <a:ext cx="300475" cy="9706303"/>
            <a:chOff x="0" y="0"/>
            <a:chExt cx="79138" cy="2556393"/>
          </a:xfrm>
        </p:grpSpPr>
        <p:sp>
          <p:nvSpPr>
            <p:cNvPr id="8" name="Freeform 8"/>
            <p:cNvSpPr/>
            <p:nvPr/>
          </p:nvSpPr>
          <p:spPr>
            <a:xfrm>
              <a:off x="0" y="0"/>
              <a:ext cx="79138" cy="2556393"/>
            </a:xfrm>
            <a:custGeom>
              <a:avLst/>
              <a:gdLst/>
              <a:ahLst/>
              <a:cxnLst/>
              <a:rect l="l" t="t" r="r" b="b"/>
              <a:pathLst>
                <a:path w="79138" h="2556393">
                  <a:moveTo>
                    <a:pt x="0" y="0"/>
                  </a:moveTo>
                  <a:lnTo>
                    <a:pt x="79138" y="0"/>
                  </a:lnTo>
                  <a:lnTo>
                    <a:pt x="79138" y="2556393"/>
                  </a:lnTo>
                  <a:lnTo>
                    <a:pt x="0" y="2556393"/>
                  </a:lnTo>
                  <a:close/>
                </a:path>
              </a:pathLst>
            </a:custGeom>
            <a:solidFill>
              <a:srgbClr val="F0F6EC"/>
            </a:solidFill>
          </p:spPr>
          <p:txBody>
            <a:bodyPr/>
            <a:lstStyle/>
            <a:p>
              <a:endParaRPr lang="en-GB"/>
            </a:p>
          </p:txBody>
        </p:sp>
        <p:sp>
          <p:nvSpPr>
            <p:cNvPr id="9" name="TextBox 9"/>
            <p:cNvSpPr txBox="1"/>
            <p:nvPr/>
          </p:nvSpPr>
          <p:spPr>
            <a:xfrm>
              <a:off x="0" y="-47625"/>
              <a:ext cx="79138" cy="2604018"/>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300475" y="6971834"/>
            <a:ext cx="7035254" cy="3066297"/>
            <a:chOff x="0" y="0"/>
            <a:chExt cx="1852906" cy="807585"/>
          </a:xfrm>
        </p:grpSpPr>
        <p:sp>
          <p:nvSpPr>
            <p:cNvPr id="11" name="Freeform 11"/>
            <p:cNvSpPr/>
            <p:nvPr/>
          </p:nvSpPr>
          <p:spPr>
            <a:xfrm>
              <a:off x="0" y="0"/>
              <a:ext cx="1852906" cy="807585"/>
            </a:xfrm>
            <a:custGeom>
              <a:avLst/>
              <a:gdLst/>
              <a:ahLst/>
              <a:cxnLst/>
              <a:rect l="l" t="t" r="r" b="b"/>
              <a:pathLst>
                <a:path w="1852906" h="807585">
                  <a:moveTo>
                    <a:pt x="0" y="0"/>
                  </a:moveTo>
                  <a:lnTo>
                    <a:pt x="1852906" y="0"/>
                  </a:lnTo>
                  <a:lnTo>
                    <a:pt x="1852906" y="807585"/>
                  </a:lnTo>
                  <a:lnTo>
                    <a:pt x="0" y="807585"/>
                  </a:lnTo>
                  <a:close/>
                </a:path>
              </a:pathLst>
            </a:custGeom>
            <a:solidFill>
              <a:srgbClr val="7B9B54"/>
            </a:solidFill>
          </p:spPr>
          <p:txBody>
            <a:bodyPr/>
            <a:lstStyle/>
            <a:p>
              <a:endParaRPr lang="en-GB"/>
            </a:p>
          </p:txBody>
        </p:sp>
        <p:sp>
          <p:nvSpPr>
            <p:cNvPr id="12" name="TextBox 12"/>
            <p:cNvSpPr txBox="1"/>
            <p:nvPr/>
          </p:nvSpPr>
          <p:spPr>
            <a:xfrm>
              <a:off x="0" y="-104775"/>
              <a:ext cx="1852906" cy="912360"/>
            </a:xfrm>
            <a:prstGeom prst="rect">
              <a:avLst/>
            </a:prstGeom>
          </p:spPr>
          <p:txBody>
            <a:bodyPr lIns="50800" tIns="50800" rIns="50800" bIns="50800" rtlCol="0" anchor="ctr"/>
            <a:lstStyle/>
            <a:p>
              <a:pPr algn="ctr">
                <a:lnSpc>
                  <a:spcPts val="7139"/>
                </a:lnSpc>
              </a:pPr>
              <a:r>
                <a:rPr lang="en-US" sz="5099" b="1">
                  <a:solidFill>
                    <a:srgbClr val="000000"/>
                  </a:solidFill>
                  <a:latin typeface="Gilroy Bold"/>
                  <a:ea typeface="Gilroy Bold"/>
                  <a:cs typeface="Gilroy Bold"/>
                  <a:sym typeface="Gilroy Bold"/>
                </a:rPr>
                <a:t>Ecologist</a:t>
              </a:r>
            </a:p>
          </p:txBody>
        </p:sp>
      </p:grpSp>
      <p:sp>
        <p:nvSpPr>
          <p:cNvPr id="13" name="TextBox 13"/>
          <p:cNvSpPr txBox="1"/>
          <p:nvPr/>
        </p:nvSpPr>
        <p:spPr>
          <a:xfrm>
            <a:off x="7785532" y="1061577"/>
            <a:ext cx="9803785" cy="15906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Study how environmental changes affect species. Some ecologists focus on specific groups like mammals or freshwater plants.</a:t>
            </a:r>
          </a:p>
        </p:txBody>
      </p:sp>
      <p:grpSp>
        <p:nvGrpSpPr>
          <p:cNvPr id="14" name="Group 14"/>
          <p:cNvGrpSpPr/>
          <p:nvPr/>
        </p:nvGrpSpPr>
        <p:grpSpPr>
          <a:xfrm>
            <a:off x="7636204" y="331828"/>
            <a:ext cx="10384504" cy="696872"/>
            <a:chOff x="0" y="0"/>
            <a:chExt cx="2735013" cy="183538"/>
          </a:xfrm>
        </p:grpSpPr>
        <p:sp>
          <p:nvSpPr>
            <p:cNvPr id="15" name="Freeform 15"/>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6" name="TextBox 16"/>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do?</a:t>
              </a:r>
            </a:p>
          </p:txBody>
        </p:sp>
      </p:grpSp>
      <p:grpSp>
        <p:nvGrpSpPr>
          <p:cNvPr id="17" name="Group 17"/>
          <p:cNvGrpSpPr/>
          <p:nvPr/>
        </p:nvGrpSpPr>
        <p:grpSpPr>
          <a:xfrm>
            <a:off x="7636204" y="2758404"/>
            <a:ext cx="10384504" cy="696872"/>
            <a:chOff x="0" y="0"/>
            <a:chExt cx="2735013" cy="183538"/>
          </a:xfrm>
        </p:grpSpPr>
        <p:sp>
          <p:nvSpPr>
            <p:cNvPr id="18" name="Freeform 18"/>
            <p:cNvSpPr/>
            <p:nvPr/>
          </p:nvSpPr>
          <p:spPr>
            <a:xfrm>
              <a:off x="0" y="0"/>
              <a:ext cx="2735013" cy="183538"/>
            </a:xfrm>
            <a:custGeom>
              <a:avLst/>
              <a:gdLst/>
              <a:ahLst/>
              <a:cxnLst/>
              <a:rect l="l" t="t" r="r" b="b"/>
              <a:pathLst>
                <a:path w="2735013" h="183538">
                  <a:moveTo>
                    <a:pt x="0" y="0"/>
                  </a:moveTo>
                  <a:lnTo>
                    <a:pt x="2735013" y="0"/>
                  </a:lnTo>
                  <a:lnTo>
                    <a:pt x="2735013" y="183538"/>
                  </a:lnTo>
                  <a:lnTo>
                    <a:pt x="0" y="183538"/>
                  </a:lnTo>
                  <a:close/>
                </a:path>
              </a:pathLst>
            </a:custGeom>
            <a:solidFill>
              <a:srgbClr val="7B9B54"/>
            </a:solidFill>
          </p:spPr>
          <p:txBody>
            <a:bodyPr/>
            <a:lstStyle/>
            <a:p>
              <a:endParaRPr lang="en-GB"/>
            </a:p>
          </p:txBody>
        </p:sp>
        <p:sp>
          <p:nvSpPr>
            <p:cNvPr id="19" name="TextBox 19"/>
            <p:cNvSpPr txBox="1"/>
            <p:nvPr/>
          </p:nvSpPr>
          <p:spPr>
            <a:xfrm>
              <a:off x="0" y="-66675"/>
              <a:ext cx="2735013" cy="25021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What do they use?</a:t>
              </a:r>
            </a:p>
          </p:txBody>
        </p:sp>
      </p:grpSp>
      <p:sp>
        <p:nvSpPr>
          <p:cNvPr id="20" name="TextBox 20"/>
          <p:cNvSpPr txBox="1"/>
          <p:nvPr/>
        </p:nvSpPr>
        <p:spPr>
          <a:xfrm>
            <a:off x="7785532" y="3493376"/>
            <a:ext cx="9803785" cy="15906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Knowledge of species identification. Tech’ such as drones, bat detectors &amp; thermal imaging. Computer software to write &amp; present reports. </a:t>
            </a:r>
          </a:p>
        </p:txBody>
      </p:sp>
      <p:grpSp>
        <p:nvGrpSpPr>
          <p:cNvPr id="21" name="Group 21"/>
          <p:cNvGrpSpPr/>
          <p:nvPr/>
        </p:nvGrpSpPr>
        <p:grpSpPr>
          <a:xfrm>
            <a:off x="7636204" y="6971834"/>
            <a:ext cx="10384504" cy="614553"/>
            <a:chOff x="0" y="0"/>
            <a:chExt cx="2735013" cy="161858"/>
          </a:xfrm>
        </p:grpSpPr>
        <p:sp>
          <p:nvSpPr>
            <p:cNvPr id="22" name="Freeform 22"/>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3" name="TextBox 23"/>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Getting an ecologist job</a:t>
              </a:r>
            </a:p>
          </p:txBody>
        </p:sp>
      </p:grpSp>
      <p:sp>
        <p:nvSpPr>
          <p:cNvPr id="24" name="TextBox 24"/>
          <p:cNvSpPr txBox="1"/>
          <p:nvPr/>
        </p:nvSpPr>
        <p:spPr>
          <a:xfrm>
            <a:off x="7785532" y="7676308"/>
            <a:ext cx="9803785" cy="1590675"/>
          </a:xfrm>
          <a:prstGeom prst="rect">
            <a:avLst/>
          </a:prstGeom>
        </p:spPr>
        <p:txBody>
          <a:bodyPr lIns="0" tIns="0" rIns="0" bIns="0" rtlCol="0" anchor="t">
            <a:spAutoFit/>
          </a:bodyPr>
          <a:lstStyle/>
          <a:p>
            <a:pPr algn="l">
              <a:lnSpc>
                <a:spcPts val="4200"/>
              </a:lnSpc>
            </a:pPr>
            <a:r>
              <a:rPr lang="en-US" sz="3000" b="1">
                <a:solidFill>
                  <a:srgbClr val="000000"/>
                </a:solidFill>
                <a:latin typeface="Libre Franklin Bold"/>
                <a:ea typeface="Libre Franklin Bold"/>
                <a:cs typeface="Libre Franklin Bold"/>
                <a:sym typeface="Libre Franklin Bold"/>
              </a:rPr>
              <a:t>NVQ Level 3</a:t>
            </a:r>
          </a:p>
          <a:p>
            <a:pPr algn="l">
              <a:lnSpc>
                <a:spcPts val="4200"/>
              </a:lnSpc>
            </a:pPr>
            <a:r>
              <a:rPr lang="en-US" sz="3000" b="1">
                <a:solidFill>
                  <a:srgbClr val="000000"/>
                </a:solidFill>
                <a:latin typeface="Libre Franklin Bold"/>
                <a:ea typeface="Libre Franklin Bold"/>
                <a:cs typeface="Libre Franklin Bold"/>
                <a:sym typeface="Libre Franklin Bold"/>
              </a:rPr>
              <a:t>Apprenticeship</a:t>
            </a:r>
          </a:p>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Ecology or environmental degree</a:t>
            </a:r>
          </a:p>
        </p:txBody>
      </p:sp>
      <p:grpSp>
        <p:nvGrpSpPr>
          <p:cNvPr id="25" name="Group 25"/>
          <p:cNvGrpSpPr/>
          <p:nvPr/>
        </p:nvGrpSpPr>
        <p:grpSpPr>
          <a:xfrm>
            <a:off x="7636204" y="5291853"/>
            <a:ext cx="10384504" cy="614553"/>
            <a:chOff x="0" y="0"/>
            <a:chExt cx="2735013" cy="161858"/>
          </a:xfrm>
        </p:grpSpPr>
        <p:sp>
          <p:nvSpPr>
            <p:cNvPr id="26" name="Freeform 26"/>
            <p:cNvSpPr/>
            <p:nvPr/>
          </p:nvSpPr>
          <p:spPr>
            <a:xfrm>
              <a:off x="0" y="0"/>
              <a:ext cx="2735013" cy="161858"/>
            </a:xfrm>
            <a:custGeom>
              <a:avLst/>
              <a:gdLst/>
              <a:ahLst/>
              <a:cxnLst/>
              <a:rect l="l" t="t" r="r" b="b"/>
              <a:pathLst>
                <a:path w="2735013" h="161858">
                  <a:moveTo>
                    <a:pt x="0" y="0"/>
                  </a:moveTo>
                  <a:lnTo>
                    <a:pt x="2735013" y="0"/>
                  </a:lnTo>
                  <a:lnTo>
                    <a:pt x="2735013" y="161858"/>
                  </a:lnTo>
                  <a:lnTo>
                    <a:pt x="0" y="161858"/>
                  </a:lnTo>
                  <a:close/>
                </a:path>
              </a:pathLst>
            </a:custGeom>
            <a:solidFill>
              <a:srgbClr val="7B9B54"/>
            </a:solidFill>
          </p:spPr>
          <p:txBody>
            <a:bodyPr/>
            <a:lstStyle/>
            <a:p>
              <a:endParaRPr lang="en-GB"/>
            </a:p>
          </p:txBody>
        </p:sp>
        <p:sp>
          <p:nvSpPr>
            <p:cNvPr id="27" name="TextBox 27"/>
            <p:cNvSpPr txBox="1"/>
            <p:nvPr/>
          </p:nvSpPr>
          <p:spPr>
            <a:xfrm>
              <a:off x="0" y="-66675"/>
              <a:ext cx="2735013" cy="228533"/>
            </a:xfrm>
            <a:prstGeom prst="rect">
              <a:avLst/>
            </a:prstGeom>
          </p:spPr>
          <p:txBody>
            <a:bodyPr lIns="50800" tIns="50800" rIns="50800" bIns="50800" rtlCol="0" anchor="ctr"/>
            <a:lstStyle/>
            <a:p>
              <a:pPr algn="l">
                <a:lnSpc>
                  <a:spcPts val="4200"/>
                </a:lnSpc>
              </a:pPr>
              <a:r>
                <a:rPr lang="en-US" sz="3000" b="1">
                  <a:solidFill>
                    <a:srgbClr val="000000"/>
                  </a:solidFill>
                  <a:latin typeface="Libre Franklin Bold"/>
                  <a:ea typeface="Libre Franklin Bold"/>
                  <a:cs typeface="Libre Franklin Bold"/>
                  <a:sym typeface="Libre Franklin Bold"/>
                </a:rPr>
                <a:t>  Salary</a:t>
              </a:r>
            </a:p>
          </p:txBody>
        </p:sp>
      </p:grpSp>
      <p:sp>
        <p:nvSpPr>
          <p:cNvPr id="28" name="Freeform 28"/>
          <p:cNvSpPr/>
          <p:nvPr/>
        </p:nvSpPr>
        <p:spPr>
          <a:xfrm>
            <a:off x="300475" y="331828"/>
            <a:ext cx="7035254" cy="6640006"/>
          </a:xfrm>
          <a:custGeom>
            <a:avLst/>
            <a:gdLst/>
            <a:ahLst/>
            <a:cxnLst/>
            <a:rect l="l" t="t" r="r" b="b"/>
            <a:pathLst>
              <a:path w="7035254" h="6640006">
                <a:moveTo>
                  <a:pt x="0" y="0"/>
                </a:moveTo>
                <a:lnTo>
                  <a:pt x="7035254" y="0"/>
                </a:lnTo>
                <a:lnTo>
                  <a:pt x="7035254" y="6640006"/>
                </a:lnTo>
                <a:lnTo>
                  <a:pt x="0" y="6640006"/>
                </a:lnTo>
                <a:lnTo>
                  <a:pt x="0" y="0"/>
                </a:lnTo>
                <a:close/>
              </a:path>
            </a:pathLst>
          </a:custGeom>
          <a:blipFill>
            <a:blip r:embed="rId3"/>
            <a:stretch>
              <a:fillRect l="-8426" t="-15196" r="-16513" b="-17180"/>
            </a:stretch>
          </a:blipFill>
        </p:spPr>
        <p:txBody>
          <a:bodyPr/>
          <a:lstStyle/>
          <a:p>
            <a:endParaRPr lang="en-GB"/>
          </a:p>
        </p:txBody>
      </p:sp>
      <p:sp>
        <p:nvSpPr>
          <p:cNvPr id="29" name="TextBox 29"/>
          <p:cNvSpPr txBox="1"/>
          <p:nvPr/>
        </p:nvSpPr>
        <p:spPr>
          <a:xfrm>
            <a:off x="7785532" y="5934981"/>
            <a:ext cx="9803785" cy="5238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Libre Franklin Bold"/>
                <a:ea typeface="Libre Franklin Bold"/>
                <a:cs typeface="Libre Franklin Bold"/>
                <a:sym typeface="Libre Franklin Bold"/>
              </a:rPr>
              <a:t>£20k to £42k</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03378D903ED44AAB1F7750C080CB97" ma:contentTypeVersion="21" ma:contentTypeDescription="Create a new document." ma:contentTypeScope="" ma:versionID="deba5995876d6adc708c1f5a7f065d25">
  <xsd:schema xmlns:xsd="http://www.w3.org/2001/XMLSchema" xmlns:xs="http://www.w3.org/2001/XMLSchema" xmlns:p="http://schemas.microsoft.com/office/2006/metadata/properties" xmlns:ns2="34e441e0-489d-4890-b189-27389d51a10e" xmlns:ns3="8ec1304b-7396-4528-99a7-dbf07818ccf4" targetNamespace="http://schemas.microsoft.com/office/2006/metadata/properties" ma:root="true" ma:fieldsID="f1aa08c93e4548df0c4b9787538bf4ce" ns2:_="" ns3:_="">
    <xsd:import namespace="34e441e0-489d-4890-b189-27389d51a10e"/>
    <xsd:import namespace="8ec1304b-7396-4528-99a7-dbf07818ccf4"/>
    <xsd:element name="properties">
      <xsd:complexType>
        <xsd:sequence>
          <xsd:element name="documentManagement">
            <xsd:complexType>
              <xsd:all>
                <xsd:element ref="ns2:SharedWithUsers" minOccurs="0"/>
                <xsd:element ref="ns2:SharingHintHash"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e441e0-489d-4890-b189-27389d51a1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element name="TaxCatchAll" ma:index="26" nillable="true" ma:displayName="Taxonomy Catch All Column" ma:hidden="true" ma:list="{b37a70de-f2a3-4fbf-af81-aed4bf0f084c}" ma:internalName="TaxCatchAll" ma:showField="CatchAllData" ma:web="34e441e0-489d-4890-b189-27389d51a10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ec1304b-7396-4528-99a7-dbf07818ccf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Location" ma:index="17" nillable="true" ma:displayName="MediaServiceLocation" ma:description="" ma:internalName="MediaServiceLocation" ma:readOnly="true">
      <xsd:simpleType>
        <xsd:restriction base="dms:Text"/>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3b8d799-b92b-4363-80dc-2f0a366c4edd"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c1304b-7396-4528-99a7-dbf07818ccf4">
      <Terms xmlns="http://schemas.microsoft.com/office/infopath/2007/PartnerControls"/>
    </lcf76f155ced4ddcb4097134ff3c332f>
    <TaxCatchAll xmlns="34e441e0-489d-4890-b189-27389d51a10e" xsi:nil="true"/>
  </documentManagement>
</p:properties>
</file>

<file path=customXml/itemProps1.xml><?xml version="1.0" encoding="utf-8"?>
<ds:datastoreItem xmlns:ds="http://schemas.openxmlformats.org/officeDocument/2006/customXml" ds:itemID="{9A00177B-EDE2-4D0E-AB4F-5CA0AEB64113}">
  <ds:schemaRefs>
    <ds:schemaRef ds:uri="http://schemas.microsoft.com/sharepoint/v3/contenttype/forms"/>
  </ds:schemaRefs>
</ds:datastoreItem>
</file>

<file path=customXml/itemProps2.xml><?xml version="1.0" encoding="utf-8"?>
<ds:datastoreItem xmlns:ds="http://schemas.openxmlformats.org/officeDocument/2006/customXml" ds:itemID="{0B2D22AE-8082-4941-9BB0-10C463565D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e441e0-489d-4890-b189-27389d51a10e"/>
    <ds:schemaRef ds:uri="8ec1304b-7396-4528-99a7-dbf07818cc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6800E3-3416-48AC-BC5A-4A935AB576A5}">
  <ds:schemaRefs>
    <ds:schemaRef ds:uri="http://schemas.microsoft.com/office/2006/metadata/properties"/>
    <ds:schemaRef ds:uri="34e441e0-489d-4890-b189-27389d51a10e"/>
    <ds:schemaRef ds:uri="http://schemas.microsoft.com/office/infopath/2007/PartnerControls"/>
    <ds:schemaRef ds:uri="http://schemas.openxmlformats.org/package/2006/metadata/core-properties"/>
    <ds:schemaRef ds:uri="http://purl.org/dc/terms/"/>
    <ds:schemaRef ds:uri="http://schemas.microsoft.com/office/2006/documentManagement/types"/>
    <ds:schemaRef ds:uri="8ec1304b-7396-4528-99a7-dbf07818ccf4"/>
    <ds:schemaRef ds:uri="http://www.w3.org/XML/1998/namespace"/>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18</TotalTime>
  <Words>3380</Words>
  <Application>Microsoft Office PowerPoint</Application>
  <PresentationFormat>Custom</PresentationFormat>
  <Paragraphs>411</Paragraphs>
  <Slides>47</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Gilroy Bold</vt:lpstr>
      <vt:lpstr>Abhaya Libre</vt:lpstr>
      <vt:lpstr>Libre Franklin</vt:lpstr>
      <vt:lpstr>Arial</vt:lpstr>
      <vt:lpstr>Calibri</vt:lpstr>
      <vt:lpstr>Aptos</vt:lpstr>
      <vt:lpstr>Libre Franklin Bold</vt:lpstr>
      <vt:lpstr>Gilroy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Swift Street Teachers Presentation</dc:title>
  <cp:lastModifiedBy>Sophie Lowe</cp:lastModifiedBy>
  <cp:revision>2</cp:revision>
  <dcterms:created xsi:type="dcterms:W3CDTF">2006-08-16T00:00:00Z</dcterms:created>
  <dcterms:modified xsi:type="dcterms:W3CDTF">2024-11-05T15:07:55Z</dcterms:modified>
  <dc:identifier>DAGJ5eWQww8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0x010100D703378D903ED44AAB1F7750C080CB97</vt:lpwstr>
  </property>
  <property fmtid="{D5CDD505-2E9C-101B-9397-08002B2CF9AE}" pid="3" name="MediaServiceImageTags">
    <vt:lpwstr/>
  </property>
</Properties>
</file>