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2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quickStyle5.xml" ContentType="application/vnd.openxmlformats-officedocument.drawingml.diagramStyle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5.xml" ContentType="application/vnd.openxmlformats-officedocument.drawingml.diagramLayou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drawing4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78" r:id="rId2"/>
    <p:sldId id="429" r:id="rId3"/>
    <p:sldId id="294" r:id="rId4"/>
    <p:sldId id="313" r:id="rId5"/>
    <p:sldId id="312" r:id="rId6"/>
    <p:sldId id="311" r:id="rId7"/>
    <p:sldId id="432" r:id="rId8"/>
    <p:sldId id="386" r:id="rId9"/>
    <p:sldId id="463" r:id="rId10"/>
    <p:sldId id="464" r:id="rId11"/>
    <p:sldId id="434" r:id="rId12"/>
    <p:sldId id="436" r:id="rId13"/>
    <p:sldId id="435" r:id="rId14"/>
    <p:sldId id="437" r:id="rId15"/>
    <p:sldId id="465" r:id="rId16"/>
    <p:sldId id="438" r:id="rId17"/>
    <p:sldId id="440" r:id="rId18"/>
    <p:sldId id="477" r:id="rId19"/>
    <p:sldId id="442" r:id="rId20"/>
    <p:sldId id="446" r:id="rId21"/>
    <p:sldId id="454" r:id="rId22"/>
    <p:sldId id="430" r:id="rId23"/>
    <p:sldId id="443" r:id="rId24"/>
    <p:sldId id="329" r:id="rId25"/>
    <p:sldId id="468" r:id="rId26"/>
    <p:sldId id="330" r:id="rId27"/>
    <p:sldId id="469" r:id="rId28"/>
    <p:sldId id="445" r:id="rId29"/>
    <p:sldId id="379" r:id="rId30"/>
    <p:sldId id="444" r:id="rId31"/>
    <p:sldId id="471" r:id="rId32"/>
    <p:sldId id="472" r:id="rId33"/>
    <p:sldId id="476" r:id="rId34"/>
    <p:sldId id="449" r:id="rId35"/>
    <p:sldId id="470" r:id="rId36"/>
    <p:sldId id="450" r:id="rId37"/>
    <p:sldId id="474" r:id="rId38"/>
    <p:sldId id="447" r:id="rId39"/>
    <p:sldId id="310" r:id="rId40"/>
    <p:sldId id="475" r:id="rId41"/>
    <p:sldId id="452" r:id="rId42"/>
    <p:sldId id="453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1547" autoAdjust="0"/>
    <p:restoredTop sz="94660"/>
  </p:normalViewPr>
  <p:slideViewPr>
    <p:cSldViewPr>
      <p:cViewPr varScale="1">
        <p:scale>
          <a:sx n="113" d="100"/>
          <a:sy n="113" d="100"/>
        </p:scale>
        <p:origin x="1128" y="114"/>
      </p:cViewPr>
      <p:guideLst>
        <p:guide orient="horz" pos="572"/>
        <p:guide pos="393"/>
      </p:guideLst>
    </p:cSldViewPr>
  </p:slideViewPr>
  <p:outlineViewPr>
    <p:cViewPr>
      <p:scale>
        <a:sx n="33" d="100"/>
        <a:sy n="33" d="100"/>
      </p:scale>
      <p:origin x="0" y="-102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8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A9-4EB2-9183-681B3E0626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A9-4EB2-9183-681B3E0626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A9-4EB2-9183-681B3E0626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FC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A9-4EB2-9183-681B3E06266C}"/>
              </c:ext>
            </c:extLst>
          </c:dPt>
          <c:cat>
            <c:strRef>
              <c:f>Sheet1!$A$2:$A$5</c:f>
              <c:strCache>
                <c:ptCount val="3"/>
                <c:pt idx="0">
                  <c:v>IED farms</c:v>
                </c:pt>
                <c:pt idx="1">
                  <c:v>Other farms</c:v>
                </c:pt>
                <c:pt idx="2">
                  <c:v>Other sources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85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4A9-4EB2-9183-681B3E062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12DA6-4E35-443E-9F5E-9AF30008A05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E3A4772A-C6AC-49B2-AF09-C32B6633E80A}">
      <dgm:prSet phldrT="[Text]" custT="1"/>
      <dgm:spPr/>
      <dgm:t>
        <a:bodyPr/>
        <a:lstStyle/>
        <a:p>
          <a:r>
            <a:rPr lang="en-GB" sz="2000" dirty="0"/>
            <a:t>Animal waste</a:t>
          </a:r>
        </a:p>
      </dgm:t>
    </dgm:pt>
    <dgm:pt modelId="{8F06AC27-60AB-4B26-A17A-800512C76C4E}" type="parTrans" cxnId="{263058F7-3705-4E75-9269-72192B47A65F}">
      <dgm:prSet/>
      <dgm:spPr/>
      <dgm:t>
        <a:bodyPr/>
        <a:lstStyle/>
        <a:p>
          <a:endParaRPr lang="en-GB"/>
        </a:p>
      </dgm:t>
    </dgm:pt>
    <dgm:pt modelId="{4AB56857-6D0C-4102-A56A-1148C0E0DDC7}" type="sibTrans" cxnId="{263058F7-3705-4E75-9269-72192B47A65F}">
      <dgm:prSet/>
      <dgm:spPr/>
      <dgm:t>
        <a:bodyPr/>
        <a:lstStyle/>
        <a:p>
          <a:r>
            <a:rPr lang="en-GB" dirty="0"/>
            <a:t>Urea-based fertilisers</a:t>
          </a:r>
        </a:p>
      </dgm:t>
    </dgm:pt>
    <dgm:pt modelId="{0EF9F19F-57C2-42AA-84B9-DC62F9B87A04}">
      <dgm:prSet phldrT="[Text]"/>
      <dgm:spPr/>
      <dgm:t>
        <a:bodyPr/>
        <a:lstStyle/>
        <a:p>
          <a:r>
            <a:rPr lang="en-GB" dirty="0"/>
            <a:t>Nitrogen in faeces and urine</a:t>
          </a:r>
        </a:p>
      </dgm:t>
    </dgm:pt>
    <dgm:pt modelId="{61AF699C-CFD4-4024-B3FE-8766B5FCB4CC}" type="parTrans" cxnId="{53928F4E-4A74-4F9B-9ED2-0559492538F8}">
      <dgm:prSet/>
      <dgm:spPr/>
      <dgm:t>
        <a:bodyPr/>
        <a:lstStyle/>
        <a:p>
          <a:endParaRPr lang="en-GB"/>
        </a:p>
      </dgm:t>
    </dgm:pt>
    <dgm:pt modelId="{39FFAD64-1B7E-4330-A86D-275656F66379}" type="sibTrans" cxnId="{53928F4E-4A74-4F9B-9ED2-0559492538F8}">
      <dgm:prSet/>
      <dgm:spPr/>
      <dgm:t>
        <a:bodyPr/>
        <a:lstStyle/>
        <a:p>
          <a:endParaRPr lang="en-GB"/>
        </a:p>
      </dgm:t>
    </dgm:pt>
    <dgm:pt modelId="{1448222B-4E8E-4B13-88B9-D6EA87D2E3A0}">
      <dgm:prSet phldrT="[Text]" custT="1"/>
      <dgm:spPr/>
      <dgm:t>
        <a:bodyPr/>
        <a:lstStyle/>
        <a:p>
          <a:r>
            <a:rPr lang="en-GB" sz="2000" dirty="0"/>
            <a:t>Vehicle deNOx</a:t>
          </a:r>
        </a:p>
      </dgm:t>
    </dgm:pt>
    <dgm:pt modelId="{8EFCB7FC-D0E3-490B-88B4-17574503E1EE}" type="parTrans" cxnId="{1F728819-993F-4F66-8ED5-2B2989D519C1}">
      <dgm:prSet/>
      <dgm:spPr/>
      <dgm:t>
        <a:bodyPr/>
        <a:lstStyle/>
        <a:p>
          <a:endParaRPr lang="en-GB"/>
        </a:p>
      </dgm:t>
    </dgm:pt>
    <dgm:pt modelId="{5608FD47-68BE-4019-A711-A90584699F9C}" type="sibTrans" cxnId="{1F728819-993F-4F66-8ED5-2B2989D519C1}">
      <dgm:prSet custT="1"/>
      <dgm:spPr/>
      <dgm:t>
        <a:bodyPr/>
        <a:lstStyle/>
        <a:p>
          <a:r>
            <a:rPr lang="en-GB" sz="2000" dirty="0"/>
            <a:t>Industrial deNOx</a:t>
          </a:r>
        </a:p>
      </dgm:t>
    </dgm:pt>
    <dgm:pt modelId="{B475DB3D-37A8-419A-B14F-A9AA4B99CC48}">
      <dgm:prSet phldrT="[Text]"/>
      <dgm:spPr/>
      <dgm:t>
        <a:bodyPr/>
        <a:lstStyle/>
        <a:p>
          <a:r>
            <a:rPr lang="en-GB" dirty="0"/>
            <a:t>Urea injection</a:t>
          </a:r>
        </a:p>
      </dgm:t>
    </dgm:pt>
    <dgm:pt modelId="{B87B71A7-C3EB-410F-823C-4C2ED92094BE}" type="parTrans" cxnId="{87A9E75F-D4DB-4026-B703-2A44C0A66E55}">
      <dgm:prSet/>
      <dgm:spPr/>
      <dgm:t>
        <a:bodyPr/>
        <a:lstStyle/>
        <a:p>
          <a:endParaRPr lang="en-GB"/>
        </a:p>
      </dgm:t>
    </dgm:pt>
    <dgm:pt modelId="{93AB915D-00D4-4280-BDB2-F215D87EB709}" type="sibTrans" cxnId="{87A9E75F-D4DB-4026-B703-2A44C0A66E55}">
      <dgm:prSet/>
      <dgm:spPr/>
      <dgm:t>
        <a:bodyPr/>
        <a:lstStyle/>
        <a:p>
          <a:endParaRPr lang="en-GB"/>
        </a:p>
      </dgm:t>
    </dgm:pt>
    <dgm:pt modelId="{A3DB3F89-E14F-4D0E-B9E9-9C6A7FBF72FC}">
      <dgm:prSet phldrT="[Text]"/>
      <dgm:spPr/>
      <dgm:t>
        <a:bodyPr/>
        <a:lstStyle/>
        <a:p>
          <a:r>
            <a:rPr lang="en-GB" dirty="0"/>
            <a:t>Chemicals production</a:t>
          </a:r>
        </a:p>
      </dgm:t>
    </dgm:pt>
    <dgm:pt modelId="{AC15577A-8A99-43C2-B708-86619D9A5964}" type="parTrans" cxnId="{5D1C7CE6-FD62-402E-B41A-B0C6CE040C39}">
      <dgm:prSet/>
      <dgm:spPr/>
      <dgm:t>
        <a:bodyPr/>
        <a:lstStyle/>
        <a:p>
          <a:endParaRPr lang="en-GB"/>
        </a:p>
      </dgm:t>
    </dgm:pt>
    <dgm:pt modelId="{661F8054-EEB8-4789-83C2-D0FEEFBB15E6}" type="sibTrans" cxnId="{5D1C7CE6-FD62-402E-B41A-B0C6CE040C39}">
      <dgm:prSet/>
      <dgm:spPr/>
      <dgm:t>
        <a:bodyPr/>
        <a:lstStyle/>
        <a:p>
          <a:r>
            <a:rPr lang="en-GB" dirty="0"/>
            <a:t>Waste decomposition</a:t>
          </a:r>
        </a:p>
      </dgm:t>
    </dgm:pt>
    <dgm:pt modelId="{4AF46057-7F32-4A97-9291-E3BDB4501DF2}">
      <dgm:prSet phldrT="[Text]"/>
      <dgm:spPr/>
      <dgm:t>
        <a:bodyPr/>
        <a:lstStyle/>
        <a:p>
          <a:r>
            <a:rPr lang="en-GB" dirty="0"/>
            <a:t>Fertilisers</a:t>
          </a:r>
        </a:p>
      </dgm:t>
    </dgm:pt>
    <dgm:pt modelId="{01F47CC8-CD8F-45F9-9556-0EDC6A21F74F}" type="parTrans" cxnId="{7061BD62-01E9-4CE9-A5ED-12E2A14C1DAB}">
      <dgm:prSet/>
      <dgm:spPr/>
      <dgm:t>
        <a:bodyPr/>
        <a:lstStyle/>
        <a:p>
          <a:endParaRPr lang="en-GB"/>
        </a:p>
      </dgm:t>
    </dgm:pt>
    <dgm:pt modelId="{605785DB-1736-4297-A028-D89DCC07BD31}" type="sibTrans" cxnId="{7061BD62-01E9-4CE9-A5ED-12E2A14C1DAB}">
      <dgm:prSet/>
      <dgm:spPr/>
      <dgm:t>
        <a:bodyPr/>
        <a:lstStyle/>
        <a:p>
          <a:endParaRPr lang="en-GB"/>
        </a:p>
      </dgm:t>
    </dgm:pt>
    <dgm:pt modelId="{DCB229EA-F6A6-467F-B624-C3744895527C}" type="pres">
      <dgm:prSet presAssocID="{85412DA6-4E35-443E-9F5E-9AF30008A05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F03BE91-93FC-4ED1-B4F0-966DCC1EA004}" type="pres">
      <dgm:prSet presAssocID="{E3A4772A-C6AC-49B2-AF09-C32B6633E80A}" presName="composite" presStyleCnt="0"/>
      <dgm:spPr/>
    </dgm:pt>
    <dgm:pt modelId="{39A5DE1A-5334-4E3C-805C-C8C9811BB376}" type="pres">
      <dgm:prSet presAssocID="{E3A4772A-C6AC-49B2-AF09-C32B6633E80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805F7B-3DB8-4EC6-AA31-AE3C03B6F1C0}" type="pres">
      <dgm:prSet presAssocID="{E3A4772A-C6AC-49B2-AF09-C32B6633E80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E4F79D-FBA1-4007-9A74-319B9F2DCAED}" type="pres">
      <dgm:prSet presAssocID="{E3A4772A-C6AC-49B2-AF09-C32B6633E80A}" presName="BalanceSpacing" presStyleCnt="0"/>
      <dgm:spPr/>
    </dgm:pt>
    <dgm:pt modelId="{9FD9D790-0CC0-4068-BD93-18AED695FE2E}" type="pres">
      <dgm:prSet presAssocID="{E3A4772A-C6AC-49B2-AF09-C32B6633E80A}" presName="BalanceSpacing1" presStyleCnt="0"/>
      <dgm:spPr/>
    </dgm:pt>
    <dgm:pt modelId="{ABBAE39A-B87A-489A-856D-37617EB0B580}" type="pres">
      <dgm:prSet presAssocID="{4AB56857-6D0C-4102-A56A-1148C0E0DDC7}" presName="Accent1Text" presStyleLbl="node1" presStyleIdx="1" presStyleCnt="6"/>
      <dgm:spPr/>
      <dgm:t>
        <a:bodyPr/>
        <a:lstStyle/>
        <a:p>
          <a:endParaRPr lang="en-GB"/>
        </a:p>
      </dgm:t>
    </dgm:pt>
    <dgm:pt modelId="{6E3C1AF4-7324-485C-9B98-A08C488FE9E3}" type="pres">
      <dgm:prSet presAssocID="{4AB56857-6D0C-4102-A56A-1148C0E0DDC7}" presName="spaceBetweenRectangles" presStyleCnt="0"/>
      <dgm:spPr/>
    </dgm:pt>
    <dgm:pt modelId="{45871D96-D66D-453C-A2C5-DD81368B562A}" type="pres">
      <dgm:prSet presAssocID="{1448222B-4E8E-4B13-88B9-D6EA87D2E3A0}" presName="composite" presStyleCnt="0"/>
      <dgm:spPr/>
    </dgm:pt>
    <dgm:pt modelId="{F80310CC-9921-4211-B83B-6590EE4288F6}" type="pres">
      <dgm:prSet presAssocID="{1448222B-4E8E-4B13-88B9-D6EA87D2E3A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0391A-12F5-4B2A-9CBE-8FF0E925E063}" type="pres">
      <dgm:prSet presAssocID="{1448222B-4E8E-4B13-88B9-D6EA87D2E3A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46FC37-A14E-4215-A7E4-B81AA34076DC}" type="pres">
      <dgm:prSet presAssocID="{1448222B-4E8E-4B13-88B9-D6EA87D2E3A0}" presName="BalanceSpacing" presStyleCnt="0"/>
      <dgm:spPr/>
    </dgm:pt>
    <dgm:pt modelId="{2A4F7558-1EE2-4E8A-806D-9128EBD05D7F}" type="pres">
      <dgm:prSet presAssocID="{1448222B-4E8E-4B13-88B9-D6EA87D2E3A0}" presName="BalanceSpacing1" presStyleCnt="0"/>
      <dgm:spPr/>
    </dgm:pt>
    <dgm:pt modelId="{8C62A51D-7455-4F93-B7CD-57C1410BEC85}" type="pres">
      <dgm:prSet presAssocID="{5608FD47-68BE-4019-A711-A90584699F9C}" presName="Accent1Text" presStyleLbl="node1" presStyleIdx="3" presStyleCnt="6"/>
      <dgm:spPr/>
      <dgm:t>
        <a:bodyPr/>
        <a:lstStyle/>
        <a:p>
          <a:endParaRPr lang="en-GB"/>
        </a:p>
      </dgm:t>
    </dgm:pt>
    <dgm:pt modelId="{A4C74A2C-3ADF-4611-A53A-70FD3978A1E5}" type="pres">
      <dgm:prSet presAssocID="{5608FD47-68BE-4019-A711-A90584699F9C}" presName="spaceBetweenRectangles" presStyleCnt="0"/>
      <dgm:spPr/>
    </dgm:pt>
    <dgm:pt modelId="{6D4CFA37-7DB1-4360-8F81-819C28565AEB}" type="pres">
      <dgm:prSet presAssocID="{A3DB3F89-E14F-4D0E-B9E9-9C6A7FBF72FC}" presName="composite" presStyleCnt="0"/>
      <dgm:spPr/>
    </dgm:pt>
    <dgm:pt modelId="{EC75EE06-0CB6-45A6-B630-CC59BDB0CAB9}" type="pres">
      <dgm:prSet presAssocID="{A3DB3F89-E14F-4D0E-B9E9-9C6A7FBF72F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4B8CD3-3315-4FBE-BB9B-3603D4F6D1ED}" type="pres">
      <dgm:prSet presAssocID="{A3DB3F89-E14F-4D0E-B9E9-9C6A7FBF72F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9B3DA2-021A-41B6-9F39-02B912784F42}" type="pres">
      <dgm:prSet presAssocID="{A3DB3F89-E14F-4D0E-B9E9-9C6A7FBF72FC}" presName="BalanceSpacing" presStyleCnt="0"/>
      <dgm:spPr/>
    </dgm:pt>
    <dgm:pt modelId="{B6C0387B-0D42-4AD6-9017-E7D57143D32B}" type="pres">
      <dgm:prSet presAssocID="{A3DB3F89-E14F-4D0E-B9E9-9C6A7FBF72FC}" presName="BalanceSpacing1" presStyleCnt="0"/>
      <dgm:spPr/>
    </dgm:pt>
    <dgm:pt modelId="{3A07ECD1-3F4F-4DB8-B545-721052AF3DF7}" type="pres">
      <dgm:prSet presAssocID="{661F8054-EEB8-4789-83C2-D0FEEFBB15E6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1A6AF466-8822-410B-941D-39980FACBC65}" type="presOf" srcId="{B475DB3D-37A8-419A-B14F-A9AA4B99CC48}" destId="{39F0391A-12F5-4B2A-9CBE-8FF0E925E063}" srcOrd="0" destOrd="0" presId="urn:microsoft.com/office/officeart/2008/layout/AlternatingHexagons"/>
    <dgm:cxn modelId="{263058F7-3705-4E75-9269-72192B47A65F}" srcId="{85412DA6-4E35-443E-9F5E-9AF30008A05A}" destId="{E3A4772A-C6AC-49B2-AF09-C32B6633E80A}" srcOrd="0" destOrd="0" parTransId="{8F06AC27-60AB-4B26-A17A-800512C76C4E}" sibTransId="{4AB56857-6D0C-4102-A56A-1148C0E0DDC7}"/>
    <dgm:cxn modelId="{87A9E75F-D4DB-4026-B703-2A44C0A66E55}" srcId="{1448222B-4E8E-4B13-88B9-D6EA87D2E3A0}" destId="{B475DB3D-37A8-419A-B14F-A9AA4B99CC48}" srcOrd="0" destOrd="0" parTransId="{B87B71A7-C3EB-410F-823C-4C2ED92094BE}" sibTransId="{93AB915D-00D4-4280-BDB2-F215D87EB709}"/>
    <dgm:cxn modelId="{1F728819-993F-4F66-8ED5-2B2989D519C1}" srcId="{85412DA6-4E35-443E-9F5E-9AF30008A05A}" destId="{1448222B-4E8E-4B13-88B9-D6EA87D2E3A0}" srcOrd="1" destOrd="0" parTransId="{8EFCB7FC-D0E3-490B-88B4-17574503E1EE}" sibTransId="{5608FD47-68BE-4019-A711-A90584699F9C}"/>
    <dgm:cxn modelId="{89AA1474-233F-44DA-ACBD-2A1D7191FD23}" type="presOf" srcId="{E3A4772A-C6AC-49B2-AF09-C32B6633E80A}" destId="{39A5DE1A-5334-4E3C-805C-C8C9811BB376}" srcOrd="0" destOrd="0" presId="urn:microsoft.com/office/officeart/2008/layout/AlternatingHexagons"/>
    <dgm:cxn modelId="{F207FBB5-EB97-41EE-A4A5-D72800A310B6}" type="presOf" srcId="{4AF46057-7F32-4A97-9291-E3BDB4501DF2}" destId="{744B8CD3-3315-4FBE-BB9B-3603D4F6D1ED}" srcOrd="0" destOrd="0" presId="urn:microsoft.com/office/officeart/2008/layout/AlternatingHexagons"/>
    <dgm:cxn modelId="{FE6C481F-83F8-428D-9783-6A7E570FCD48}" type="presOf" srcId="{661F8054-EEB8-4789-83C2-D0FEEFBB15E6}" destId="{3A07ECD1-3F4F-4DB8-B545-721052AF3DF7}" srcOrd="0" destOrd="0" presId="urn:microsoft.com/office/officeart/2008/layout/AlternatingHexagons"/>
    <dgm:cxn modelId="{53928F4E-4A74-4F9B-9ED2-0559492538F8}" srcId="{E3A4772A-C6AC-49B2-AF09-C32B6633E80A}" destId="{0EF9F19F-57C2-42AA-84B9-DC62F9B87A04}" srcOrd="0" destOrd="0" parTransId="{61AF699C-CFD4-4024-B3FE-8766B5FCB4CC}" sibTransId="{39FFAD64-1B7E-4330-A86D-275656F66379}"/>
    <dgm:cxn modelId="{0BFA6C5F-2D99-42C4-9784-DA5FDEDDD0F1}" type="presOf" srcId="{5608FD47-68BE-4019-A711-A90584699F9C}" destId="{8C62A51D-7455-4F93-B7CD-57C1410BEC85}" srcOrd="0" destOrd="0" presId="urn:microsoft.com/office/officeart/2008/layout/AlternatingHexagons"/>
    <dgm:cxn modelId="{EC5535AC-92C5-41CC-A18B-3C0E01B44743}" type="presOf" srcId="{1448222B-4E8E-4B13-88B9-D6EA87D2E3A0}" destId="{F80310CC-9921-4211-B83B-6590EE4288F6}" srcOrd="0" destOrd="0" presId="urn:microsoft.com/office/officeart/2008/layout/AlternatingHexagons"/>
    <dgm:cxn modelId="{7061BD62-01E9-4CE9-A5ED-12E2A14C1DAB}" srcId="{A3DB3F89-E14F-4D0E-B9E9-9C6A7FBF72FC}" destId="{4AF46057-7F32-4A97-9291-E3BDB4501DF2}" srcOrd="0" destOrd="0" parTransId="{01F47CC8-CD8F-45F9-9556-0EDC6A21F74F}" sibTransId="{605785DB-1736-4297-A028-D89DCC07BD31}"/>
    <dgm:cxn modelId="{3F59EF3B-67E0-4443-BE96-12512863E53E}" type="presOf" srcId="{85412DA6-4E35-443E-9F5E-9AF30008A05A}" destId="{DCB229EA-F6A6-467F-B624-C3744895527C}" srcOrd="0" destOrd="0" presId="urn:microsoft.com/office/officeart/2008/layout/AlternatingHexagons"/>
    <dgm:cxn modelId="{5EF21A2B-0BC5-45E7-AA24-2658D4C424E6}" type="presOf" srcId="{0EF9F19F-57C2-42AA-84B9-DC62F9B87A04}" destId="{60805F7B-3DB8-4EC6-AA31-AE3C03B6F1C0}" srcOrd="0" destOrd="0" presId="urn:microsoft.com/office/officeart/2008/layout/AlternatingHexagons"/>
    <dgm:cxn modelId="{5D1C7CE6-FD62-402E-B41A-B0C6CE040C39}" srcId="{85412DA6-4E35-443E-9F5E-9AF30008A05A}" destId="{A3DB3F89-E14F-4D0E-B9E9-9C6A7FBF72FC}" srcOrd="2" destOrd="0" parTransId="{AC15577A-8A99-43C2-B708-86619D9A5964}" sibTransId="{661F8054-EEB8-4789-83C2-D0FEEFBB15E6}"/>
    <dgm:cxn modelId="{04DA163D-EB73-41ED-ABC6-186AE83FDCFC}" type="presOf" srcId="{4AB56857-6D0C-4102-A56A-1148C0E0DDC7}" destId="{ABBAE39A-B87A-489A-856D-37617EB0B580}" srcOrd="0" destOrd="0" presId="urn:microsoft.com/office/officeart/2008/layout/AlternatingHexagons"/>
    <dgm:cxn modelId="{6507766F-06A7-4683-8795-1CB6F437409F}" type="presOf" srcId="{A3DB3F89-E14F-4D0E-B9E9-9C6A7FBF72FC}" destId="{EC75EE06-0CB6-45A6-B630-CC59BDB0CAB9}" srcOrd="0" destOrd="0" presId="urn:microsoft.com/office/officeart/2008/layout/AlternatingHexagons"/>
    <dgm:cxn modelId="{2C4BE173-4541-4E2D-9077-A0DD3FB4D5AF}" type="presParOf" srcId="{DCB229EA-F6A6-467F-B624-C3744895527C}" destId="{FF03BE91-93FC-4ED1-B4F0-966DCC1EA004}" srcOrd="0" destOrd="0" presId="urn:microsoft.com/office/officeart/2008/layout/AlternatingHexagons"/>
    <dgm:cxn modelId="{B6B7E143-F917-4F0D-BC6B-ED9C61DBA643}" type="presParOf" srcId="{FF03BE91-93FC-4ED1-B4F0-966DCC1EA004}" destId="{39A5DE1A-5334-4E3C-805C-C8C9811BB376}" srcOrd="0" destOrd="0" presId="urn:microsoft.com/office/officeart/2008/layout/AlternatingHexagons"/>
    <dgm:cxn modelId="{BED97AA8-5A4C-4DC6-9421-40C0AFD38091}" type="presParOf" srcId="{FF03BE91-93FC-4ED1-B4F0-966DCC1EA004}" destId="{60805F7B-3DB8-4EC6-AA31-AE3C03B6F1C0}" srcOrd="1" destOrd="0" presId="urn:microsoft.com/office/officeart/2008/layout/AlternatingHexagons"/>
    <dgm:cxn modelId="{B019DE74-4AE9-488C-A175-1E1BE9793733}" type="presParOf" srcId="{FF03BE91-93FC-4ED1-B4F0-966DCC1EA004}" destId="{78E4F79D-FBA1-4007-9A74-319B9F2DCAED}" srcOrd="2" destOrd="0" presId="urn:microsoft.com/office/officeart/2008/layout/AlternatingHexagons"/>
    <dgm:cxn modelId="{926F717C-DC69-4133-9631-9E9B092198FD}" type="presParOf" srcId="{FF03BE91-93FC-4ED1-B4F0-966DCC1EA004}" destId="{9FD9D790-0CC0-4068-BD93-18AED695FE2E}" srcOrd="3" destOrd="0" presId="urn:microsoft.com/office/officeart/2008/layout/AlternatingHexagons"/>
    <dgm:cxn modelId="{C1C62D34-6E7E-47FB-A2E4-0DF3A2FFED06}" type="presParOf" srcId="{FF03BE91-93FC-4ED1-B4F0-966DCC1EA004}" destId="{ABBAE39A-B87A-489A-856D-37617EB0B580}" srcOrd="4" destOrd="0" presId="urn:microsoft.com/office/officeart/2008/layout/AlternatingHexagons"/>
    <dgm:cxn modelId="{EB706727-2C61-48C6-B76C-254E4A0E2482}" type="presParOf" srcId="{DCB229EA-F6A6-467F-B624-C3744895527C}" destId="{6E3C1AF4-7324-485C-9B98-A08C488FE9E3}" srcOrd="1" destOrd="0" presId="urn:microsoft.com/office/officeart/2008/layout/AlternatingHexagons"/>
    <dgm:cxn modelId="{68C37139-EE25-4AC3-B8B4-9AE254DF9014}" type="presParOf" srcId="{DCB229EA-F6A6-467F-B624-C3744895527C}" destId="{45871D96-D66D-453C-A2C5-DD81368B562A}" srcOrd="2" destOrd="0" presId="urn:microsoft.com/office/officeart/2008/layout/AlternatingHexagons"/>
    <dgm:cxn modelId="{D4ABFE53-8A01-4DAF-8240-3C4DC2D3CBCC}" type="presParOf" srcId="{45871D96-D66D-453C-A2C5-DD81368B562A}" destId="{F80310CC-9921-4211-B83B-6590EE4288F6}" srcOrd="0" destOrd="0" presId="urn:microsoft.com/office/officeart/2008/layout/AlternatingHexagons"/>
    <dgm:cxn modelId="{A960AAE1-7EA4-47AF-8080-5F142AF30EAC}" type="presParOf" srcId="{45871D96-D66D-453C-A2C5-DD81368B562A}" destId="{39F0391A-12F5-4B2A-9CBE-8FF0E925E063}" srcOrd="1" destOrd="0" presId="urn:microsoft.com/office/officeart/2008/layout/AlternatingHexagons"/>
    <dgm:cxn modelId="{325D9069-766E-49FF-AF83-35019CA9E1F3}" type="presParOf" srcId="{45871D96-D66D-453C-A2C5-DD81368B562A}" destId="{F846FC37-A14E-4215-A7E4-B81AA34076DC}" srcOrd="2" destOrd="0" presId="urn:microsoft.com/office/officeart/2008/layout/AlternatingHexagons"/>
    <dgm:cxn modelId="{AC4C5216-51AA-4CC6-A7D2-ED3080048FC4}" type="presParOf" srcId="{45871D96-D66D-453C-A2C5-DD81368B562A}" destId="{2A4F7558-1EE2-4E8A-806D-9128EBD05D7F}" srcOrd="3" destOrd="0" presId="urn:microsoft.com/office/officeart/2008/layout/AlternatingHexagons"/>
    <dgm:cxn modelId="{2E655A79-89DB-4CD8-9D98-05B2988CF198}" type="presParOf" srcId="{45871D96-D66D-453C-A2C5-DD81368B562A}" destId="{8C62A51D-7455-4F93-B7CD-57C1410BEC85}" srcOrd="4" destOrd="0" presId="urn:microsoft.com/office/officeart/2008/layout/AlternatingHexagons"/>
    <dgm:cxn modelId="{4674B012-987F-42D3-B285-67B0657CF3AD}" type="presParOf" srcId="{DCB229EA-F6A6-467F-B624-C3744895527C}" destId="{A4C74A2C-3ADF-4611-A53A-70FD3978A1E5}" srcOrd="3" destOrd="0" presId="urn:microsoft.com/office/officeart/2008/layout/AlternatingHexagons"/>
    <dgm:cxn modelId="{3485618A-BF31-4F18-AC4E-AD397E972B34}" type="presParOf" srcId="{DCB229EA-F6A6-467F-B624-C3744895527C}" destId="{6D4CFA37-7DB1-4360-8F81-819C28565AEB}" srcOrd="4" destOrd="0" presId="urn:microsoft.com/office/officeart/2008/layout/AlternatingHexagons"/>
    <dgm:cxn modelId="{0D6BA7B8-47FF-4FC9-BC62-6B2E5FFDF3F1}" type="presParOf" srcId="{6D4CFA37-7DB1-4360-8F81-819C28565AEB}" destId="{EC75EE06-0CB6-45A6-B630-CC59BDB0CAB9}" srcOrd="0" destOrd="0" presId="urn:microsoft.com/office/officeart/2008/layout/AlternatingHexagons"/>
    <dgm:cxn modelId="{80C4E99D-6843-4D0D-96F5-B8070236FD7E}" type="presParOf" srcId="{6D4CFA37-7DB1-4360-8F81-819C28565AEB}" destId="{744B8CD3-3315-4FBE-BB9B-3603D4F6D1ED}" srcOrd="1" destOrd="0" presId="urn:microsoft.com/office/officeart/2008/layout/AlternatingHexagons"/>
    <dgm:cxn modelId="{A07A7BD7-5B19-4C2B-9797-59302E8477BC}" type="presParOf" srcId="{6D4CFA37-7DB1-4360-8F81-819C28565AEB}" destId="{889B3DA2-021A-41B6-9F39-02B912784F42}" srcOrd="2" destOrd="0" presId="urn:microsoft.com/office/officeart/2008/layout/AlternatingHexagons"/>
    <dgm:cxn modelId="{B8B5EC05-6673-4C46-BF0F-0AC3040C7CF1}" type="presParOf" srcId="{6D4CFA37-7DB1-4360-8F81-819C28565AEB}" destId="{B6C0387B-0D42-4AD6-9017-E7D57143D32B}" srcOrd="3" destOrd="0" presId="urn:microsoft.com/office/officeart/2008/layout/AlternatingHexagons"/>
    <dgm:cxn modelId="{FA6D9B86-DF84-4C1F-A5C6-4C9A1C78FF73}" type="presParOf" srcId="{6D4CFA37-7DB1-4360-8F81-819C28565AEB}" destId="{3A07ECD1-3F4F-4DB8-B545-721052AF3DF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E38A8-10A7-4544-80EE-5A87198B2D0A}" type="doc">
      <dgm:prSet loTypeId="urn:diagrams.loki3.com/Bracke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08E84CD-734F-4ECC-A066-3C69394F3628}">
      <dgm:prSet phldrT="[Text]"/>
      <dgm:spPr/>
      <dgm:t>
        <a:bodyPr/>
        <a:lstStyle/>
        <a:p>
          <a:r>
            <a:rPr lang="en-GB" dirty="0"/>
            <a:t>Screening models</a:t>
          </a:r>
        </a:p>
      </dgm:t>
    </dgm:pt>
    <dgm:pt modelId="{3DB89A02-7AC2-402D-B0EA-E3158BEC6494}" type="parTrans" cxnId="{2979E504-87FC-4201-AF1C-ADEDD2BC785C}">
      <dgm:prSet/>
      <dgm:spPr/>
      <dgm:t>
        <a:bodyPr/>
        <a:lstStyle/>
        <a:p>
          <a:endParaRPr lang="en-GB"/>
        </a:p>
      </dgm:t>
    </dgm:pt>
    <dgm:pt modelId="{20472975-ADF3-46B9-827D-CAD99D9C2180}" type="sibTrans" cxnId="{2979E504-87FC-4201-AF1C-ADEDD2BC785C}">
      <dgm:prSet/>
      <dgm:spPr/>
      <dgm:t>
        <a:bodyPr/>
        <a:lstStyle/>
        <a:p>
          <a:endParaRPr lang="en-GB"/>
        </a:p>
      </dgm:t>
    </dgm:pt>
    <dgm:pt modelId="{BD3E668F-53ED-4AE0-92E0-3273D889D31A}">
      <dgm:prSet phldrT="[Text]"/>
      <dgm:spPr/>
      <dgm:t>
        <a:bodyPr/>
        <a:lstStyle/>
        <a:p>
          <a:r>
            <a:rPr lang="en-GB" dirty="0"/>
            <a:t>SCAIL Ag/Combustion</a:t>
          </a:r>
        </a:p>
      </dgm:t>
    </dgm:pt>
    <dgm:pt modelId="{9CA33EBB-C70B-43F9-8F6C-1055B4465734}" type="parTrans" cxnId="{A321D22F-2DB0-4CDE-8836-CB36C512D2C7}">
      <dgm:prSet/>
      <dgm:spPr/>
      <dgm:t>
        <a:bodyPr/>
        <a:lstStyle/>
        <a:p>
          <a:endParaRPr lang="en-GB"/>
        </a:p>
      </dgm:t>
    </dgm:pt>
    <dgm:pt modelId="{D3C4F2F3-8869-405C-9EEF-D6F78482FECC}" type="sibTrans" cxnId="{A321D22F-2DB0-4CDE-8836-CB36C512D2C7}">
      <dgm:prSet/>
      <dgm:spPr/>
      <dgm:t>
        <a:bodyPr/>
        <a:lstStyle/>
        <a:p>
          <a:endParaRPr lang="en-GB"/>
        </a:p>
      </dgm:t>
    </dgm:pt>
    <dgm:pt modelId="{D264D464-1A70-431D-80D1-CE9AF778E319}">
      <dgm:prSet phldrT="[Text]"/>
      <dgm:spPr/>
      <dgm:t>
        <a:bodyPr/>
        <a:lstStyle/>
        <a:p>
          <a:r>
            <a:rPr lang="en-GB" dirty="0"/>
            <a:t>Detailed modelling</a:t>
          </a:r>
        </a:p>
      </dgm:t>
    </dgm:pt>
    <dgm:pt modelId="{DAD76F5D-16F6-424B-9700-3F801D8440DC}" type="parTrans" cxnId="{932EE3E1-23C8-43F9-8584-5588D6E856AE}">
      <dgm:prSet/>
      <dgm:spPr/>
      <dgm:t>
        <a:bodyPr/>
        <a:lstStyle/>
        <a:p>
          <a:endParaRPr lang="en-GB"/>
        </a:p>
      </dgm:t>
    </dgm:pt>
    <dgm:pt modelId="{C84343BF-3C02-4A04-AED9-C03EDD487D1B}" type="sibTrans" cxnId="{932EE3E1-23C8-43F9-8584-5588D6E856AE}">
      <dgm:prSet/>
      <dgm:spPr/>
      <dgm:t>
        <a:bodyPr/>
        <a:lstStyle/>
        <a:p>
          <a:endParaRPr lang="en-GB"/>
        </a:p>
      </dgm:t>
    </dgm:pt>
    <dgm:pt modelId="{9782E2BB-9649-4960-9917-31626E6014F1}">
      <dgm:prSet phldrT="[Text]"/>
      <dgm:spPr/>
      <dgm:t>
        <a:bodyPr/>
        <a:lstStyle/>
        <a:p>
          <a:r>
            <a:rPr lang="en-GB" dirty="0"/>
            <a:t>ADMS</a:t>
          </a:r>
        </a:p>
      </dgm:t>
    </dgm:pt>
    <dgm:pt modelId="{C0ED9906-6954-4394-933B-25EF17AAAB97}" type="parTrans" cxnId="{AE627AAB-6F79-4E6F-BC58-19489784BC4F}">
      <dgm:prSet/>
      <dgm:spPr/>
      <dgm:t>
        <a:bodyPr/>
        <a:lstStyle/>
        <a:p>
          <a:endParaRPr lang="en-GB"/>
        </a:p>
      </dgm:t>
    </dgm:pt>
    <dgm:pt modelId="{1D1A0E08-F292-4B3C-8F7E-4B57B8F96296}" type="sibTrans" cxnId="{AE627AAB-6F79-4E6F-BC58-19489784BC4F}">
      <dgm:prSet/>
      <dgm:spPr/>
      <dgm:t>
        <a:bodyPr/>
        <a:lstStyle/>
        <a:p>
          <a:endParaRPr lang="en-GB"/>
        </a:p>
      </dgm:t>
    </dgm:pt>
    <dgm:pt modelId="{E6E153DD-68DB-4437-BBDA-BE4CD4C3DA18}">
      <dgm:prSet phldrT="[Text]"/>
      <dgm:spPr/>
      <dgm:t>
        <a:bodyPr/>
        <a:lstStyle/>
        <a:p>
          <a:r>
            <a:rPr lang="en-GB" dirty="0"/>
            <a:t>SCAIL = ‘AERMOD Lite’</a:t>
          </a:r>
        </a:p>
      </dgm:t>
    </dgm:pt>
    <dgm:pt modelId="{CB912A06-1A01-42CC-A5D2-B27796D1FDAB}" type="parTrans" cxnId="{8CDED0BF-DE08-42D1-B799-96644C6C7794}">
      <dgm:prSet/>
      <dgm:spPr/>
      <dgm:t>
        <a:bodyPr/>
        <a:lstStyle/>
        <a:p>
          <a:endParaRPr lang="en-GB"/>
        </a:p>
      </dgm:t>
    </dgm:pt>
    <dgm:pt modelId="{9DF6A482-6366-400F-BBCE-B5B5E496D63A}" type="sibTrans" cxnId="{8CDED0BF-DE08-42D1-B799-96644C6C7794}">
      <dgm:prSet/>
      <dgm:spPr/>
      <dgm:t>
        <a:bodyPr/>
        <a:lstStyle/>
        <a:p>
          <a:endParaRPr lang="en-GB"/>
        </a:p>
      </dgm:t>
    </dgm:pt>
    <dgm:pt modelId="{B14FB815-6C6C-4ADB-AF17-A32DDA784329}">
      <dgm:prSet phldrT="[Text]"/>
      <dgm:spPr/>
      <dgm:t>
        <a:bodyPr/>
        <a:lstStyle/>
        <a:p>
          <a:r>
            <a:rPr lang="en-GB" dirty="0"/>
            <a:t>Ammonia Screening Tool (AST)</a:t>
          </a:r>
        </a:p>
      </dgm:t>
    </dgm:pt>
    <dgm:pt modelId="{DA44B9FB-63DD-4308-869D-03AEF02DA913}" type="parTrans" cxnId="{09E6ADF0-B059-4512-B5EE-52D368F17EA8}">
      <dgm:prSet/>
      <dgm:spPr/>
      <dgm:t>
        <a:bodyPr/>
        <a:lstStyle/>
        <a:p>
          <a:endParaRPr lang="en-GB"/>
        </a:p>
      </dgm:t>
    </dgm:pt>
    <dgm:pt modelId="{64EDCABE-B637-41FC-877B-3A475BF93B55}" type="sibTrans" cxnId="{09E6ADF0-B059-4512-B5EE-52D368F17EA8}">
      <dgm:prSet/>
      <dgm:spPr/>
      <dgm:t>
        <a:bodyPr/>
        <a:lstStyle/>
        <a:p>
          <a:endParaRPr lang="en-GB"/>
        </a:p>
      </dgm:t>
    </dgm:pt>
    <dgm:pt modelId="{55FCF4B6-FCB6-427B-B7C1-9A8E0BFF4B3B}">
      <dgm:prSet phldrT="[Text]"/>
      <dgm:spPr/>
      <dgm:t>
        <a:bodyPr/>
        <a:lstStyle/>
        <a:p>
          <a:r>
            <a:rPr lang="en-GB" dirty="0"/>
            <a:t>AERMOD</a:t>
          </a:r>
        </a:p>
      </dgm:t>
    </dgm:pt>
    <dgm:pt modelId="{73EEFEAD-608A-4AB7-805B-AAF6F579457E}" type="parTrans" cxnId="{B9AF8A40-D748-4A11-B2DD-3DD671070CF0}">
      <dgm:prSet/>
      <dgm:spPr/>
      <dgm:t>
        <a:bodyPr/>
        <a:lstStyle/>
        <a:p>
          <a:endParaRPr lang="en-GB"/>
        </a:p>
      </dgm:t>
    </dgm:pt>
    <dgm:pt modelId="{E39C8FC4-F6A1-4E17-9900-86364CBDF9A2}" type="sibTrans" cxnId="{B9AF8A40-D748-4A11-B2DD-3DD671070CF0}">
      <dgm:prSet/>
      <dgm:spPr/>
      <dgm:t>
        <a:bodyPr/>
        <a:lstStyle/>
        <a:p>
          <a:endParaRPr lang="en-GB"/>
        </a:p>
      </dgm:t>
    </dgm:pt>
    <dgm:pt modelId="{0F24461D-84F6-417B-AD21-CA5E14095216}">
      <dgm:prSet phldrT="[Text]"/>
      <dgm:spPr/>
      <dgm:t>
        <a:bodyPr/>
        <a:lstStyle/>
        <a:p>
          <a:r>
            <a:rPr lang="en-GB" dirty="0"/>
            <a:t>Depend on user-skill, and representative topographical  / meteorological data</a:t>
          </a:r>
        </a:p>
      </dgm:t>
    </dgm:pt>
    <dgm:pt modelId="{26707C94-FF19-4356-8325-2FD4EB9FC3F8}" type="parTrans" cxnId="{3C679D6B-A00D-406B-8F5C-BEE7E9E9E856}">
      <dgm:prSet/>
      <dgm:spPr/>
      <dgm:t>
        <a:bodyPr/>
        <a:lstStyle/>
        <a:p>
          <a:endParaRPr lang="en-GB"/>
        </a:p>
      </dgm:t>
    </dgm:pt>
    <dgm:pt modelId="{281A5DF8-9FC2-4473-8899-008C3F855810}" type="sibTrans" cxnId="{3C679D6B-A00D-406B-8F5C-BEE7E9E9E856}">
      <dgm:prSet/>
      <dgm:spPr/>
      <dgm:t>
        <a:bodyPr/>
        <a:lstStyle/>
        <a:p>
          <a:endParaRPr lang="en-GB"/>
        </a:p>
      </dgm:t>
    </dgm:pt>
    <dgm:pt modelId="{86F77173-3AF3-43E1-B488-ACA257997A92}">
      <dgm:prSet phldrT="[Text]"/>
      <dgm:spPr/>
      <dgm:t>
        <a:bodyPr/>
        <a:lstStyle/>
        <a:p>
          <a:r>
            <a:rPr lang="en-GB" dirty="0"/>
            <a:t>Range up to 15km</a:t>
          </a:r>
        </a:p>
      </dgm:t>
    </dgm:pt>
    <dgm:pt modelId="{70680E93-2501-4F44-96CE-9D8F521ED7F4}" type="parTrans" cxnId="{2D866B07-69AF-4DF0-8C7A-2B39304465D6}">
      <dgm:prSet/>
      <dgm:spPr/>
      <dgm:t>
        <a:bodyPr/>
        <a:lstStyle/>
        <a:p>
          <a:endParaRPr lang="en-GB"/>
        </a:p>
      </dgm:t>
    </dgm:pt>
    <dgm:pt modelId="{45E7FD28-213D-4688-8FE5-23197E594CC4}" type="sibTrans" cxnId="{2D866B07-69AF-4DF0-8C7A-2B39304465D6}">
      <dgm:prSet/>
      <dgm:spPr/>
      <dgm:t>
        <a:bodyPr/>
        <a:lstStyle/>
        <a:p>
          <a:endParaRPr lang="en-GB"/>
        </a:p>
      </dgm:t>
    </dgm:pt>
    <dgm:pt modelId="{791E5BA2-A9FC-4117-A5AE-5FBCC2C57696}">
      <dgm:prSet phldrT="[Text]"/>
      <dgm:spPr/>
      <dgm:t>
        <a:bodyPr/>
        <a:lstStyle/>
        <a:p>
          <a:r>
            <a:rPr lang="en-GB" dirty="0"/>
            <a:t>National modelled results, e.g. FRAME for </a:t>
          </a:r>
          <a:r>
            <a:rPr lang="en-GB" dirty="0" smtClean="0"/>
            <a:t>ammonia, </a:t>
          </a:r>
          <a:r>
            <a:rPr lang="en-GB" dirty="0"/>
            <a:t>APIS for critical loads</a:t>
          </a:r>
        </a:p>
      </dgm:t>
    </dgm:pt>
    <dgm:pt modelId="{3B91C101-4CEA-4377-AD49-282D5A4D7A23}" type="parTrans" cxnId="{9274E31E-466C-4A3B-89E4-B46D3D019643}">
      <dgm:prSet/>
      <dgm:spPr/>
      <dgm:t>
        <a:bodyPr/>
        <a:lstStyle/>
        <a:p>
          <a:endParaRPr lang="en-GB"/>
        </a:p>
      </dgm:t>
    </dgm:pt>
    <dgm:pt modelId="{CF5325C8-D047-4406-B3E3-E651EC208E32}" type="sibTrans" cxnId="{9274E31E-466C-4A3B-89E4-B46D3D019643}">
      <dgm:prSet/>
      <dgm:spPr/>
      <dgm:t>
        <a:bodyPr/>
        <a:lstStyle/>
        <a:p>
          <a:endParaRPr lang="en-GB"/>
        </a:p>
      </dgm:t>
    </dgm:pt>
    <dgm:pt modelId="{C78377AA-ACBB-43CB-B37F-0E8CB212B380}" type="pres">
      <dgm:prSet presAssocID="{D46E38A8-10A7-4544-80EE-5A87198B2D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F769EC-BB93-485B-9B60-9E6BEEBDC0F9}" type="pres">
      <dgm:prSet presAssocID="{C08E84CD-734F-4ECC-A066-3C69394F3628}" presName="linNode" presStyleCnt="0"/>
      <dgm:spPr/>
    </dgm:pt>
    <dgm:pt modelId="{EA2BD021-6904-44D6-AFC9-F84C52232CE7}" type="pres">
      <dgm:prSet presAssocID="{C08E84CD-734F-4ECC-A066-3C69394F3628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8D2DDF-5984-4045-8329-2F339B6A434C}" type="pres">
      <dgm:prSet presAssocID="{C08E84CD-734F-4ECC-A066-3C69394F3628}" presName="bracket" presStyleLbl="parChTrans1D1" presStyleIdx="0" presStyleCnt="2"/>
      <dgm:spPr/>
    </dgm:pt>
    <dgm:pt modelId="{6B9DCE1E-3FA1-47C4-89B3-2D014FE8317B}" type="pres">
      <dgm:prSet presAssocID="{C08E84CD-734F-4ECC-A066-3C69394F3628}" presName="spH" presStyleCnt="0"/>
      <dgm:spPr/>
    </dgm:pt>
    <dgm:pt modelId="{0F620515-1983-44E3-90F0-0FC4D422E3B9}" type="pres">
      <dgm:prSet presAssocID="{C08E84CD-734F-4ECC-A066-3C69394F3628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A1A5B5-33D8-4966-B5D5-79B39D44A9FE}" type="pres">
      <dgm:prSet presAssocID="{20472975-ADF3-46B9-827D-CAD99D9C2180}" presName="spV" presStyleCnt="0"/>
      <dgm:spPr/>
    </dgm:pt>
    <dgm:pt modelId="{26508723-8D5E-4E1B-8DA8-9A17947BDCC7}" type="pres">
      <dgm:prSet presAssocID="{D264D464-1A70-431D-80D1-CE9AF778E319}" presName="linNode" presStyleCnt="0"/>
      <dgm:spPr/>
    </dgm:pt>
    <dgm:pt modelId="{80ED3206-93AA-4DF0-A555-80F4C8670FB2}" type="pres">
      <dgm:prSet presAssocID="{D264D464-1A70-431D-80D1-CE9AF778E319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946395-FC06-4E19-A114-68C00EB2DA40}" type="pres">
      <dgm:prSet presAssocID="{D264D464-1A70-431D-80D1-CE9AF778E319}" presName="bracket" presStyleLbl="parChTrans1D1" presStyleIdx="1" presStyleCnt="2"/>
      <dgm:spPr/>
    </dgm:pt>
    <dgm:pt modelId="{A37E4018-D9A3-41B5-892A-A2ECCB24E42D}" type="pres">
      <dgm:prSet presAssocID="{D264D464-1A70-431D-80D1-CE9AF778E319}" presName="spH" presStyleCnt="0"/>
      <dgm:spPr/>
    </dgm:pt>
    <dgm:pt modelId="{517DA064-EF6B-4D14-854D-08538769B660}" type="pres">
      <dgm:prSet presAssocID="{D264D464-1A70-431D-80D1-CE9AF778E319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2EE3E1-23C8-43F9-8584-5588D6E856AE}" srcId="{D46E38A8-10A7-4544-80EE-5A87198B2D0A}" destId="{D264D464-1A70-431D-80D1-CE9AF778E319}" srcOrd="1" destOrd="0" parTransId="{DAD76F5D-16F6-424B-9700-3F801D8440DC}" sibTransId="{C84343BF-3C02-4A04-AED9-C03EDD487D1B}"/>
    <dgm:cxn modelId="{9274E31E-466C-4A3B-89E4-B46D3D019643}" srcId="{D264D464-1A70-431D-80D1-CE9AF778E319}" destId="{791E5BA2-A9FC-4117-A5AE-5FBCC2C57696}" srcOrd="4" destOrd="0" parTransId="{3B91C101-4CEA-4377-AD49-282D5A4D7A23}" sibTransId="{CF5325C8-D047-4406-B3E3-E651EC208E32}"/>
    <dgm:cxn modelId="{2979E504-87FC-4201-AF1C-ADEDD2BC785C}" srcId="{D46E38A8-10A7-4544-80EE-5A87198B2D0A}" destId="{C08E84CD-734F-4ECC-A066-3C69394F3628}" srcOrd="0" destOrd="0" parTransId="{3DB89A02-7AC2-402D-B0EA-E3158BEC6494}" sibTransId="{20472975-ADF3-46B9-827D-CAD99D9C2180}"/>
    <dgm:cxn modelId="{FC844B13-B00C-4404-8F1B-B4835377CF83}" type="presOf" srcId="{C08E84CD-734F-4ECC-A066-3C69394F3628}" destId="{EA2BD021-6904-44D6-AFC9-F84C52232CE7}" srcOrd="0" destOrd="0" presId="urn:diagrams.loki3.com/BracketList"/>
    <dgm:cxn modelId="{2AF2D907-0FC7-46EC-B726-3FE424F3BB5A}" type="presOf" srcId="{0F24461D-84F6-417B-AD21-CA5E14095216}" destId="{517DA064-EF6B-4D14-854D-08538769B660}" srcOrd="0" destOrd="3" presId="urn:diagrams.loki3.com/BracketList"/>
    <dgm:cxn modelId="{89A55929-DA7D-43CA-86AD-D0C7BD3A02FD}" type="presOf" srcId="{E6E153DD-68DB-4437-BBDA-BE4CD4C3DA18}" destId="{0F620515-1983-44E3-90F0-0FC4D422E3B9}" srcOrd="0" destOrd="1" presId="urn:diagrams.loki3.com/BracketList"/>
    <dgm:cxn modelId="{AF2FB128-0A46-481B-A308-E5C0D01137B8}" type="presOf" srcId="{9782E2BB-9649-4960-9917-31626E6014F1}" destId="{517DA064-EF6B-4D14-854D-08538769B660}" srcOrd="0" destOrd="0" presId="urn:diagrams.loki3.com/BracketList"/>
    <dgm:cxn modelId="{C0FD6035-3765-4524-82D5-6F8BA7078C28}" type="presOf" srcId="{D46E38A8-10A7-4544-80EE-5A87198B2D0A}" destId="{C78377AA-ACBB-43CB-B37F-0E8CB212B380}" srcOrd="0" destOrd="0" presId="urn:diagrams.loki3.com/BracketList"/>
    <dgm:cxn modelId="{3C679D6B-A00D-406B-8F5C-BEE7E9E9E856}" srcId="{D264D464-1A70-431D-80D1-CE9AF778E319}" destId="{0F24461D-84F6-417B-AD21-CA5E14095216}" srcOrd="3" destOrd="0" parTransId="{26707C94-FF19-4356-8325-2FD4EB9FC3F8}" sibTransId="{281A5DF8-9FC2-4473-8899-008C3F855810}"/>
    <dgm:cxn modelId="{B9AF8A40-D748-4A11-B2DD-3DD671070CF0}" srcId="{D264D464-1A70-431D-80D1-CE9AF778E319}" destId="{55FCF4B6-FCB6-427B-B7C1-9A8E0BFF4B3B}" srcOrd="1" destOrd="0" parTransId="{73EEFEAD-608A-4AB7-805B-AAF6F579457E}" sibTransId="{E39C8FC4-F6A1-4E17-9900-86364CBDF9A2}"/>
    <dgm:cxn modelId="{A321D22F-2DB0-4CDE-8836-CB36C512D2C7}" srcId="{C08E84CD-734F-4ECC-A066-3C69394F3628}" destId="{BD3E668F-53ED-4AE0-92E0-3273D889D31A}" srcOrd="0" destOrd="0" parTransId="{9CA33EBB-C70B-43F9-8F6C-1055B4465734}" sibTransId="{D3C4F2F3-8869-405C-9EEF-D6F78482FECC}"/>
    <dgm:cxn modelId="{23BF7E87-189C-4651-A14A-B9E1A1733D6C}" type="presOf" srcId="{BD3E668F-53ED-4AE0-92E0-3273D889D31A}" destId="{0F620515-1983-44E3-90F0-0FC4D422E3B9}" srcOrd="0" destOrd="0" presId="urn:diagrams.loki3.com/BracketList"/>
    <dgm:cxn modelId="{11B69E72-7E55-4530-9410-080E8B4BCA3F}" type="presOf" srcId="{B14FB815-6C6C-4ADB-AF17-A32DDA784329}" destId="{0F620515-1983-44E3-90F0-0FC4D422E3B9}" srcOrd="0" destOrd="2" presId="urn:diagrams.loki3.com/BracketList"/>
    <dgm:cxn modelId="{800AAF8F-D1C5-4495-B7F8-6FD64D215BF6}" type="presOf" srcId="{D264D464-1A70-431D-80D1-CE9AF778E319}" destId="{80ED3206-93AA-4DF0-A555-80F4C8670FB2}" srcOrd="0" destOrd="0" presId="urn:diagrams.loki3.com/BracketList"/>
    <dgm:cxn modelId="{A77DDCD8-8272-498C-A609-A7DEEC134732}" type="presOf" srcId="{791E5BA2-A9FC-4117-A5AE-5FBCC2C57696}" destId="{517DA064-EF6B-4D14-854D-08538769B660}" srcOrd="0" destOrd="4" presId="urn:diagrams.loki3.com/BracketList"/>
    <dgm:cxn modelId="{2D866B07-69AF-4DF0-8C7A-2B39304465D6}" srcId="{D264D464-1A70-431D-80D1-CE9AF778E319}" destId="{86F77173-3AF3-43E1-B488-ACA257997A92}" srcOrd="2" destOrd="0" parTransId="{70680E93-2501-4F44-96CE-9D8F521ED7F4}" sibTransId="{45E7FD28-213D-4688-8FE5-23197E594CC4}"/>
    <dgm:cxn modelId="{91139AE6-E2D5-4650-8B37-0F23903E77A0}" type="presOf" srcId="{55FCF4B6-FCB6-427B-B7C1-9A8E0BFF4B3B}" destId="{517DA064-EF6B-4D14-854D-08538769B660}" srcOrd="0" destOrd="1" presId="urn:diagrams.loki3.com/BracketList"/>
    <dgm:cxn modelId="{09E6ADF0-B059-4512-B5EE-52D368F17EA8}" srcId="{C08E84CD-734F-4ECC-A066-3C69394F3628}" destId="{B14FB815-6C6C-4ADB-AF17-A32DDA784329}" srcOrd="2" destOrd="0" parTransId="{DA44B9FB-63DD-4308-869D-03AEF02DA913}" sibTransId="{64EDCABE-B637-41FC-877B-3A475BF93B55}"/>
    <dgm:cxn modelId="{8CDED0BF-DE08-42D1-B799-96644C6C7794}" srcId="{C08E84CD-734F-4ECC-A066-3C69394F3628}" destId="{E6E153DD-68DB-4437-BBDA-BE4CD4C3DA18}" srcOrd="1" destOrd="0" parTransId="{CB912A06-1A01-42CC-A5D2-B27796D1FDAB}" sibTransId="{9DF6A482-6366-400F-BBCE-B5B5E496D63A}"/>
    <dgm:cxn modelId="{5DB65441-330A-44D6-B2A3-F04DE1FECF31}" type="presOf" srcId="{86F77173-3AF3-43E1-B488-ACA257997A92}" destId="{517DA064-EF6B-4D14-854D-08538769B660}" srcOrd="0" destOrd="2" presId="urn:diagrams.loki3.com/BracketList"/>
    <dgm:cxn modelId="{AE627AAB-6F79-4E6F-BC58-19489784BC4F}" srcId="{D264D464-1A70-431D-80D1-CE9AF778E319}" destId="{9782E2BB-9649-4960-9917-31626E6014F1}" srcOrd="0" destOrd="0" parTransId="{C0ED9906-6954-4394-933B-25EF17AAAB97}" sibTransId="{1D1A0E08-F292-4B3C-8F7E-4B57B8F96296}"/>
    <dgm:cxn modelId="{B5FC2F1D-14AD-477B-85C2-8AE68D12AAC5}" type="presParOf" srcId="{C78377AA-ACBB-43CB-B37F-0E8CB212B380}" destId="{A2F769EC-BB93-485B-9B60-9E6BEEBDC0F9}" srcOrd="0" destOrd="0" presId="urn:diagrams.loki3.com/BracketList"/>
    <dgm:cxn modelId="{946E1274-27CD-4A80-9BDE-AF1EE59CBF68}" type="presParOf" srcId="{A2F769EC-BB93-485B-9B60-9E6BEEBDC0F9}" destId="{EA2BD021-6904-44D6-AFC9-F84C52232CE7}" srcOrd="0" destOrd="0" presId="urn:diagrams.loki3.com/BracketList"/>
    <dgm:cxn modelId="{035A8C24-6A1B-4171-A4BB-47AF466265CF}" type="presParOf" srcId="{A2F769EC-BB93-485B-9B60-9E6BEEBDC0F9}" destId="{548D2DDF-5984-4045-8329-2F339B6A434C}" srcOrd="1" destOrd="0" presId="urn:diagrams.loki3.com/BracketList"/>
    <dgm:cxn modelId="{1FFE9A77-81C1-4C9E-86F7-FBCC3AF87432}" type="presParOf" srcId="{A2F769EC-BB93-485B-9B60-9E6BEEBDC0F9}" destId="{6B9DCE1E-3FA1-47C4-89B3-2D014FE8317B}" srcOrd="2" destOrd="0" presId="urn:diagrams.loki3.com/BracketList"/>
    <dgm:cxn modelId="{6C8997D0-CF58-43A2-99E4-8FBBD1B7085D}" type="presParOf" srcId="{A2F769EC-BB93-485B-9B60-9E6BEEBDC0F9}" destId="{0F620515-1983-44E3-90F0-0FC4D422E3B9}" srcOrd="3" destOrd="0" presId="urn:diagrams.loki3.com/BracketList"/>
    <dgm:cxn modelId="{65FC431E-C11E-4422-AB69-124B9B5EE40D}" type="presParOf" srcId="{C78377AA-ACBB-43CB-B37F-0E8CB212B380}" destId="{88A1A5B5-33D8-4966-B5D5-79B39D44A9FE}" srcOrd="1" destOrd="0" presId="urn:diagrams.loki3.com/BracketList"/>
    <dgm:cxn modelId="{00894026-E994-41A6-BE59-DA5650A4B884}" type="presParOf" srcId="{C78377AA-ACBB-43CB-B37F-0E8CB212B380}" destId="{26508723-8D5E-4E1B-8DA8-9A17947BDCC7}" srcOrd="2" destOrd="0" presId="urn:diagrams.loki3.com/BracketList"/>
    <dgm:cxn modelId="{CC04CF7E-1C12-4830-91D2-F8AE589AB9C8}" type="presParOf" srcId="{26508723-8D5E-4E1B-8DA8-9A17947BDCC7}" destId="{80ED3206-93AA-4DF0-A555-80F4C8670FB2}" srcOrd="0" destOrd="0" presId="urn:diagrams.loki3.com/BracketList"/>
    <dgm:cxn modelId="{AAC5CE8C-EF64-4632-88C0-3713C1B5CC44}" type="presParOf" srcId="{26508723-8D5E-4E1B-8DA8-9A17947BDCC7}" destId="{0B946395-FC06-4E19-A114-68C00EB2DA40}" srcOrd="1" destOrd="0" presId="urn:diagrams.loki3.com/BracketList"/>
    <dgm:cxn modelId="{0DD11912-E4D1-426B-BE08-87D756746322}" type="presParOf" srcId="{26508723-8D5E-4E1B-8DA8-9A17947BDCC7}" destId="{A37E4018-D9A3-41B5-892A-A2ECCB24E42D}" srcOrd="2" destOrd="0" presId="urn:diagrams.loki3.com/BracketList"/>
    <dgm:cxn modelId="{F12F77D7-CF3F-4090-9603-34171635F9F9}" type="presParOf" srcId="{26508723-8D5E-4E1B-8DA8-9A17947BDCC7}" destId="{517DA064-EF6B-4D14-854D-08538769B66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82FB5-5AD4-48C9-8537-F8CA32275447}" type="doc">
      <dgm:prSet loTypeId="urn:microsoft.com/office/officeart/2005/8/layout/arrow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1CF1E36-BDE2-4DA1-8D49-3DC6497A9D4F}">
      <dgm:prSet phldrT="[Text]"/>
      <dgm:spPr/>
      <dgm:t>
        <a:bodyPr/>
        <a:lstStyle/>
        <a:p>
          <a:r>
            <a:rPr lang="en-GB" dirty="0"/>
            <a:t>Screening-model results  - must be higher than detailed modelling results</a:t>
          </a:r>
        </a:p>
      </dgm:t>
    </dgm:pt>
    <dgm:pt modelId="{92D84B17-E5D3-4577-AE29-9C7BE2143CFA}" type="parTrans" cxnId="{59E41185-2B36-47D1-B2DE-A60EBE8511D0}">
      <dgm:prSet/>
      <dgm:spPr/>
      <dgm:t>
        <a:bodyPr/>
        <a:lstStyle/>
        <a:p>
          <a:endParaRPr lang="en-GB"/>
        </a:p>
      </dgm:t>
    </dgm:pt>
    <dgm:pt modelId="{8E129296-54A7-4055-8316-611B838B7A19}" type="sibTrans" cxnId="{59E41185-2B36-47D1-B2DE-A60EBE8511D0}">
      <dgm:prSet/>
      <dgm:spPr/>
      <dgm:t>
        <a:bodyPr/>
        <a:lstStyle/>
        <a:p>
          <a:endParaRPr lang="en-GB"/>
        </a:p>
      </dgm:t>
    </dgm:pt>
    <dgm:pt modelId="{2C2D2327-5460-41C0-B738-6C9C4709CD8B}">
      <dgm:prSet phldrT="[Text]"/>
      <dgm:spPr/>
      <dgm:t>
        <a:bodyPr/>
        <a:lstStyle/>
        <a:p>
          <a:r>
            <a:rPr lang="en-GB" dirty="0">
              <a:latin typeface="+mn-lt"/>
            </a:rPr>
            <a:t>Detailed modelling results must be validated for representative situations. Predicted </a:t>
          </a:r>
          <a:r>
            <a:rPr lang="en-GB" dirty="0">
              <a:latin typeface="+mn-lt"/>
              <a:cs typeface="Shonar Bangla" panose="020B0502040204020203" pitchFamily="34" charset="0"/>
            </a:rPr>
            <a:t>~ Measured results</a:t>
          </a:r>
          <a:endParaRPr lang="en-GB" dirty="0">
            <a:latin typeface="+mn-lt"/>
          </a:endParaRPr>
        </a:p>
      </dgm:t>
    </dgm:pt>
    <dgm:pt modelId="{F7E20E30-C84E-4EDE-92FB-5CDEC60AD760}" type="parTrans" cxnId="{8CF2018D-BCDB-4403-98EB-793E49873BAD}">
      <dgm:prSet/>
      <dgm:spPr/>
      <dgm:t>
        <a:bodyPr/>
        <a:lstStyle/>
        <a:p>
          <a:endParaRPr lang="en-GB"/>
        </a:p>
      </dgm:t>
    </dgm:pt>
    <dgm:pt modelId="{435D4317-C9BC-40EB-9BA3-A86B8F6C12C4}" type="sibTrans" cxnId="{8CF2018D-BCDB-4403-98EB-793E49873BAD}">
      <dgm:prSet/>
      <dgm:spPr/>
      <dgm:t>
        <a:bodyPr/>
        <a:lstStyle/>
        <a:p>
          <a:endParaRPr lang="en-GB"/>
        </a:p>
      </dgm:t>
    </dgm:pt>
    <dgm:pt modelId="{47E531A5-8352-435F-A5AA-66D0BC092203}" type="pres">
      <dgm:prSet presAssocID="{0C882FB5-5AD4-48C9-8537-F8CA322754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E298BF-6B88-4190-AC2C-A9C871235B6D}" type="pres">
      <dgm:prSet presAssocID="{91CF1E36-BDE2-4DA1-8D49-3DC6497A9D4F}" presName="upArrow" presStyleLbl="node1" presStyleIdx="0" presStyleCnt="2"/>
      <dgm:spPr/>
    </dgm:pt>
    <dgm:pt modelId="{DBD73C7A-AB85-4F4D-8BB2-5E8DF70F0954}" type="pres">
      <dgm:prSet presAssocID="{91CF1E36-BDE2-4DA1-8D49-3DC6497A9D4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3B48A6-0C83-4C4F-B4F7-CF787942DFDA}" type="pres">
      <dgm:prSet presAssocID="{2C2D2327-5460-41C0-B738-6C9C4709CD8B}" presName="downArrow" presStyleLbl="node1" presStyleIdx="1" presStyleCnt="2"/>
      <dgm:spPr/>
    </dgm:pt>
    <dgm:pt modelId="{B42960EC-D114-4074-9D93-204F57C2A4F4}" type="pres">
      <dgm:prSet presAssocID="{2C2D2327-5460-41C0-B738-6C9C4709CD8B}" presName="downArrowText" presStyleLbl="revTx" presStyleIdx="1" presStyleCnt="2" custScaleX="11226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BEEB872-4643-4F5B-BCCA-38B00C0BD1F7}" type="presOf" srcId="{91CF1E36-BDE2-4DA1-8D49-3DC6497A9D4F}" destId="{DBD73C7A-AB85-4F4D-8BB2-5E8DF70F0954}" srcOrd="0" destOrd="0" presId="urn:microsoft.com/office/officeart/2005/8/layout/arrow4"/>
    <dgm:cxn modelId="{DC1D8C9D-C482-413C-967E-CB03AB46BA96}" type="presOf" srcId="{0C882FB5-5AD4-48C9-8537-F8CA32275447}" destId="{47E531A5-8352-435F-A5AA-66D0BC092203}" srcOrd="0" destOrd="0" presId="urn:microsoft.com/office/officeart/2005/8/layout/arrow4"/>
    <dgm:cxn modelId="{59E41185-2B36-47D1-B2DE-A60EBE8511D0}" srcId="{0C882FB5-5AD4-48C9-8537-F8CA32275447}" destId="{91CF1E36-BDE2-4DA1-8D49-3DC6497A9D4F}" srcOrd="0" destOrd="0" parTransId="{92D84B17-E5D3-4577-AE29-9C7BE2143CFA}" sibTransId="{8E129296-54A7-4055-8316-611B838B7A19}"/>
    <dgm:cxn modelId="{99AC5B8B-A30F-4B2C-B8E5-9E30D44873CD}" type="presOf" srcId="{2C2D2327-5460-41C0-B738-6C9C4709CD8B}" destId="{B42960EC-D114-4074-9D93-204F57C2A4F4}" srcOrd="0" destOrd="0" presId="urn:microsoft.com/office/officeart/2005/8/layout/arrow4"/>
    <dgm:cxn modelId="{8CF2018D-BCDB-4403-98EB-793E49873BAD}" srcId="{0C882FB5-5AD4-48C9-8537-F8CA32275447}" destId="{2C2D2327-5460-41C0-B738-6C9C4709CD8B}" srcOrd="1" destOrd="0" parTransId="{F7E20E30-C84E-4EDE-92FB-5CDEC60AD760}" sibTransId="{435D4317-C9BC-40EB-9BA3-A86B8F6C12C4}"/>
    <dgm:cxn modelId="{008C3C3D-4A14-44FE-B5A5-6758D8F32932}" type="presParOf" srcId="{47E531A5-8352-435F-A5AA-66D0BC092203}" destId="{45E298BF-6B88-4190-AC2C-A9C871235B6D}" srcOrd="0" destOrd="0" presId="urn:microsoft.com/office/officeart/2005/8/layout/arrow4"/>
    <dgm:cxn modelId="{C2425356-2C87-4F77-8725-E87061D5AC73}" type="presParOf" srcId="{47E531A5-8352-435F-A5AA-66D0BC092203}" destId="{DBD73C7A-AB85-4F4D-8BB2-5E8DF70F0954}" srcOrd="1" destOrd="0" presId="urn:microsoft.com/office/officeart/2005/8/layout/arrow4"/>
    <dgm:cxn modelId="{E5EE7529-DE2A-471A-AAA4-2298AA9A7EDE}" type="presParOf" srcId="{47E531A5-8352-435F-A5AA-66D0BC092203}" destId="{F13B48A6-0C83-4C4F-B4F7-CF787942DFDA}" srcOrd="2" destOrd="0" presId="urn:microsoft.com/office/officeart/2005/8/layout/arrow4"/>
    <dgm:cxn modelId="{ADAE5504-8886-4EFC-ADD9-DA6C7F8E101A}" type="presParOf" srcId="{47E531A5-8352-435F-A5AA-66D0BC092203}" destId="{B42960EC-D114-4074-9D93-204F57C2A4F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882FB5-5AD4-48C9-8537-F8CA32275447}" type="doc">
      <dgm:prSet loTypeId="urn:microsoft.com/office/officeart/2005/8/layout/arrow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1CF1E36-BDE2-4DA1-8D49-3DC6497A9D4F}">
      <dgm:prSet phldrT="[Text]"/>
      <dgm:spPr/>
      <dgm:t>
        <a:bodyPr/>
        <a:lstStyle/>
        <a:p>
          <a:r>
            <a:rPr lang="en-GB" dirty="0"/>
            <a:t>Indicative</a:t>
          </a:r>
        </a:p>
        <a:p>
          <a:r>
            <a:rPr lang="en-GB" dirty="0"/>
            <a:t>Predictive</a:t>
          </a:r>
        </a:p>
        <a:p>
          <a:r>
            <a:rPr lang="en-GB" dirty="0"/>
            <a:t>‘Crystal ball’ for concentrations and deposition</a:t>
          </a:r>
        </a:p>
        <a:p>
          <a:r>
            <a:rPr lang="en-GB" dirty="0"/>
            <a:t>Conduct sensitivity analyses</a:t>
          </a:r>
        </a:p>
      </dgm:t>
    </dgm:pt>
    <dgm:pt modelId="{92D84B17-E5D3-4577-AE29-9C7BE2143CFA}" type="parTrans" cxnId="{59E41185-2B36-47D1-B2DE-A60EBE8511D0}">
      <dgm:prSet/>
      <dgm:spPr/>
      <dgm:t>
        <a:bodyPr/>
        <a:lstStyle/>
        <a:p>
          <a:endParaRPr lang="en-GB"/>
        </a:p>
      </dgm:t>
    </dgm:pt>
    <dgm:pt modelId="{8E129296-54A7-4055-8316-611B838B7A19}" type="sibTrans" cxnId="{59E41185-2B36-47D1-B2DE-A60EBE8511D0}">
      <dgm:prSet/>
      <dgm:spPr/>
      <dgm:t>
        <a:bodyPr/>
        <a:lstStyle/>
        <a:p>
          <a:endParaRPr lang="en-GB"/>
        </a:p>
      </dgm:t>
    </dgm:pt>
    <dgm:pt modelId="{2C2D2327-5460-41C0-B738-6C9C4709CD8B}">
      <dgm:prSet phldrT="[Text]"/>
      <dgm:spPr/>
      <dgm:t>
        <a:bodyPr/>
        <a:lstStyle/>
        <a:p>
          <a:r>
            <a:rPr lang="en-GB" dirty="0">
              <a:latin typeface="+mn-lt"/>
            </a:rPr>
            <a:t>Indicative</a:t>
          </a:r>
        </a:p>
        <a:p>
          <a:r>
            <a:rPr lang="en-GB" dirty="0">
              <a:latin typeface="+mn-lt"/>
            </a:rPr>
            <a:t>Uncertainties - approximations to reality </a:t>
          </a:r>
        </a:p>
        <a:p>
          <a:r>
            <a:rPr lang="en-US" dirty="0">
              <a:latin typeface="+mn-lt"/>
            </a:rPr>
            <a:t>Input data uncertainties: source data -  emission rates, meteorological data, terrain</a:t>
          </a:r>
          <a:endParaRPr lang="en-GB" dirty="0">
            <a:latin typeface="+mn-lt"/>
          </a:endParaRPr>
        </a:p>
        <a:p>
          <a:r>
            <a:rPr lang="en-US" dirty="0" smtClean="0">
              <a:latin typeface="+mn-lt"/>
            </a:rPr>
            <a:t>Validation/uncertainty </a:t>
          </a:r>
          <a:r>
            <a:rPr lang="en-US" dirty="0">
              <a:latin typeface="+mn-lt"/>
            </a:rPr>
            <a:t>~ </a:t>
          </a:r>
          <a:r>
            <a:rPr lang="en-US" dirty="0" smtClean="0">
              <a:latin typeface="+mn-lt"/>
            </a:rPr>
            <a:t>0.7–1.3x </a:t>
          </a:r>
          <a:r>
            <a:rPr lang="en-US" dirty="0">
              <a:latin typeface="+mn-lt"/>
            </a:rPr>
            <a:t>(</a:t>
          </a:r>
          <a:r>
            <a:rPr lang="en-US" dirty="0" smtClean="0">
              <a:latin typeface="+mn-lt"/>
            </a:rPr>
            <a:t>Long Term) 0.5–2.0x </a:t>
          </a:r>
          <a:r>
            <a:rPr lang="en-US" dirty="0">
              <a:latin typeface="+mn-lt"/>
            </a:rPr>
            <a:t>(</a:t>
          </a:r>
          <a:r>
            <a:rPr lang="en-US" dirty="0" smtClean="0">
              <a:latin typeface="+mn-lt"/>
            </a:rPr>
            <a:t>Short Term)</a:t>
          </a:r>
          <a:endParaRPr lang="en-GB" dirty="0">
            <a:latin typeface="+mn-lt"/>
          </a:endParaRPr>
        </a:p>
        <a:p>
          <a:endParaRPr lang="en-GB" dirty="0">
            <a:latin typeface="+mn-lt"/>
          </a:endParaRPr>
        </a:p>
      </dgm:t>
    </dgm:pt>
    <dgm:pt modelId="{F7E20E30-C84E-4EDE-92FB-5CDEC60AD760}" type="parTrans" cxnId="{8CF2018D-BCDB-4403-98EB-793E49873BAD}">
      <dgm:prSet/>
      <dgm:spPr/>
      <dgm:t>
        <a:bodyPr/>
        <a:lstStyle/>
        <a:p>
          <a:endParaRPr lang="en-GB"/>
        </a:p>
      </dgm:t>
    </dgm:pt>
    <dgm:pt modelId="{435D4317-C9BC-40EB-9BA3-A86B8F6C12C4}" type="sibTrans" cxnId="{8CF2018D-BCDB-4403-98EB-793E49873BAD}">
      <dgm:prSet/>
      <dgm:spPr/>
      <dgm:t>
        <a:bodyPr/>
        <a:lstStyle/>
        <a:p>
          <a:endParaRPr lang="en-GB"/>
        </a:p>
      </dgm:t>
    </dgm:pt>
    <dgm:pt modelId="{47E531A5-8352-435F-A5AA-66D0BC092203}" type="pres">
      <dgm:prSet presAssocID="{0C882FB5-5AD4-48C9-8537-F8CA322754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E298BF-6B88-4190-AC2C-A9C871235B6D}" type="pres">
      <dgm:prSet presAssocID="{91CF1E36-BDE2-4DA1-8D49-3DC6497A9D4F}" presName="upArrow" presStyleLbl="node1" presStyleIdx="0" presStyleCnt="2"/>
      <dgm:spPr/>
    </dgm:pt>
    <dgm:pt modelId="{DBD73C7A-AB85-4F4D-8BB2-5E8DF70F0954}" type="pres">
      <dgm:prSet presAssocID="{91CF1E36-BDE2-4DA1-8D49-3DC6497A9D4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3B48A6-0C83-4C4F-B4F7-CF787942DFDA}" type="pres">
      <dgm:prSet presAssocID="{2C2D2327-5460-41C0-B738-6C9C4709CD8B}" presName="downArrow" presStyleLbl="node1" presStyleIdx="1" presStyleCnt="2"/>
      <dgm:spPr/>
    </dgm:pt>
    <dgm:pt modelId="{B42960EC-D114-4074-9D93-204F57C2A4F4}" type="pres">
      <dgm:prSet presAssocID="{2C2D2327-5460-41C0-B738-6C9C4709CD8B}" presName="downArrowText" presStyleLbl="revTx" presStyleIdx="1" presStyleCnt="2" custScaleX="112262" custLinFactNeighborX="5937" custLinFactNeighborY="48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ECD4CB-103E-45E0-A0F4-1646E50DFB7D}" type="presOf" srcId="{0C882FB5-5AD4-48C9-8537-F8CA32275447}" destId="{47E531A5-8352-435F-A5AA-66D0BC092203}" srcOrd="0" destOrd="0" presId="urn:microsoft.com/office/officeart/2005/8/layout/arrow4"/>
    <dgm:cxn modelId="{59E41185-2B36-47D1-B2DE-A60EBE8511D0}" srcId="{0C882FB5-5AD4-48C9-8537-F8CA32275447}" destId="{91CF1E36-BDE2-4DA1-8D49-3DC6497A9D4F}" srcOrd="0" destOrd="0" parTransId="{92D84B17-E5D3-4577-AE29-9C7BE2143CFA}" sibTransId="{8E129296-54A7-4055-8316-611B838B7A19}"/>
    <dgm:cxn modelId="{104F4C26-1E74-459B-BAD5-1FFF42BE823C}" type="presOf" srcId="{2C2D2327-5460-41C0-B738-6C9C4709CD8B}" destId="{B42960EC-D114-4074-9D93-204F57C2A4F4}" srcOrd="0" destOrd="0" presId="urn:microsoft.com/office/officeart/2005/8/layout/arrow4"/>
    <dgm:cxn modelId="{8CF2018D-BCDB-4403-98EB-793E49873BAD}" srcId="{0C882FB5-5AD4-48C9-8537-F8CA32275447}" destId="{2C2D2327-5460-41C0-B738-6C9C4709CD8B}" srcOrd="1" destOrd="0" parTransId="{F7E20E30-C84E-4EDE-92FB-5CDEC60AD760}" sibTransId="{435D4317-C9BC-40EB-9BA3-A86B8F6C12C4}"/>
    <dgm:cxn modelId="{56429BFD-3383-430A-AE7F-BFDC0936227E}" type="presOf" srcId="{91CF1E36-BDE2-4DA1-8D49-3DC6497A9D4F}" destId="{DBD73C7A-AB85-4F4D-8BB2-5E8DF70F0954}" srcOrd="0" destOrd="0" presId="urn:microsoft.com/office/officeart/2005/8/layout/arrow4"/>
    <dgm:cxn modelId="{F8F5EF98-1E7B-447B-A8FB-AD9004BC6920}" type="presParOf" srcId="{47E531A5-8352-435F-A5AA-66D0BC092203}" destId="{45E298BF-6B88-4190-AC2C-A9C871235B6D}" srcOrd="0" destOrd="0" presId="urn:microsoft.com/office/officeart/2005/8/layout/arrow4"/>
    <dgm:cxn modelId="{4959A645-C1EA-4528-83E7-BE67B3AE3376}" type="presParOf" srcId="{47E531A5-8352-435F-A5AA-66D0BC092203}" destId="{DBD73C7A-AB85-4F4D-8BB2-5E8DF70F0954}" srcOrd="1" destOrd="0" presId="urn:microsoft.com/office/officeart/2005/8/layout/arrow4"/>
    <dgm:cxn modelId="{6F1871E4-9842-4014-8B6D-229DEF3BE863}" type="presParOf" srcId="{47E531A5-8352-435F-A5AA-66D0BC092203}" destId="{F13B48A6-0C83-4C4F-B4F7-CF787942DFDA}" srcOrd="2" destOrd="0" presId="urn:microsoft.com/office/officeart/2005/8/layout/arrow4"/>
    <dgm:cxn modelId="{89BAFC53-0140-4911-A8AF-3D458C3C5216}" type="presParOf" srcId="{47E531A5-8352-435F-A5AA-66D0BC092203}" destId="{B42960EC-D114-4074-9D93-204F57C2A4F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6BFA9D-06B6-4B8F-AD0F-F23A1EB95A5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0F9DD1D0-9FCC-4D32-8131-911E798751F3}">
      <dgm:prSet phldrT="[Text]"/>
      <dgm:spPr/>
      <dgm:t>
        <a:bodyPr/>
        <a:lstStyle/>
        <a:p>
          <a:r>
            <a:rPr lang="en-GB" b="1" dirty="0"/>
            <a:t>Dutch Nitrogen Case</a:t>
          </a:r>
        </a:p>
      </dgm:t>
    </dgm:pt>
    <dgm:pt modelId="{84FD5A07-2223-49C8-8ECF-DB0AFC56EE0F}" type="parTrans" cxnId="{7D4564DB-B543-4006-9279-42E258D404B7}">
      <dgm:prSet/>
      <dgm:spPr/>
      <dgm:t>
        <a:bodyPr/>
        <a:lstStyle/>
        <a:p>
          <a:endParaRPr lang="en-GB"/>
        </a:p>
      </dgm:t>
    </dgm:pt>
    <dgm:pt modelId="{CB24F40F-BA09-4073-ACCD-9A2A83237372}" type="sibTrans" cxnId="{7D4564DB-B543-4006-9279-42E258D404B7}">
      <dgm:prSet/>
      <dgm:spPr/>
      <dgm:t>
        <a:bodyPr/>
        <a:lstStyle/>
        <a:p>
          <a:endParaRPr lang="en-GB"/>
        </a:p>
      </dgm:t>
    </dgm:pt>
    <dgm:pt modelId="{75E93907-ADB5-46E2-9743-1B5FFE4E1614}">
      <dgm:prSet phldrT="[Text]"/>
      <dgm:spPr/>
      <dgm:t>
        <a:bodyPr/>
        <a:lstStyle/>
        <a:p>
          <a:r>
            <a:rPr lang="en-GB" dirty="0"/>
            <a:t>Wealden Judgement</a:t>
          </a:r>
        </a:p>
      </dgm:t>
    </dgm:pt>
    <dgm:pt modelId="{1609614A-E59E-4A21-8B3C-EE55AC1A50EE}" type="parTrans" cxnId="{BFF0EC35-AEB0-472D-8A0C-803E1B588DA5}">
      <dgm:prSet/>
      <dgm:spPr/>
      <dgm:t>
        <a:bodyPr/>
        <a:lstStyle/>
        <a:p>
          <a:endParaRPr lang="en-GB"/>
        </a:p>
      </dgm:t>
    </dgm:pt>
    <dgm:pt modelId="{10E9EA31-C55F-42CB-B401-444FE76F0682}" type="sibTrans" cxnId="{BFF0EC35-AEB0-472D-8A0C-803E1B588DA5}">
      <dgm:prSet/>
      <dgm:spPr/>
      <dgm:t>
        <a:bodyPr/>
        <a:lstStyle/>
        <a:p>
          <a:endParaRPr lang="en-GB"/>
        </a:p>
      </dgm:t>
    </dgm:pt>
    <dgm:pt modelId="{68D5736A-3CD8-4503-866D-80A4D843AA6E}">
      <dgm:prSet phldrT="[Text]"/>
      <dgm:spPr/>
      <dgm:t>
        <a:bodyPr/>
        <a:lstStyle/>
        <a:p>
          <a:r>
            <a:rPr lang="en-GB" dirty="0"/>
            <a:t>Growth Duty, polarised interests</a:t>
          </a:r>
        </a:p>
      </dgm:t>
    </dgm:pt>
    <dgm:pt modelId="{33379713-725B-4A04-8C74-FCD7B34D9E79}" type="parTrans" cxnId="{1661F5FC-54B2-4A48-9F9B-1281DB5C0118}">
      <dgm:prSet/>
      <dgm:spPr/>
      <dgm:t>
        <a:bodyPr/>
        <a:lstStyle/>
        <a:p>
          <a:endParaRPr lang="en-GB"/>
        </a:p>
      </dgm:t>
    </dgm:pt>
    <dgm:pt modelId="{FDF512A7-3F27-4F21-BF9A-49F750E24AE5}" type="sibTrans" cxnId="{1661F5FC-54B2-4A48-9F9B-1281DB5C0118}">
      <dgm:prSet/>
      <dgm:spPr/>
      <dgm:t>
        <a:bodyPr/>
        <a:lstStyle/>
        <a:p>
          <a:endParaRPr lang="en-GB"/>
        </a:p>
      </dgm:t>
    </dgm:pt>
    <dgm:pt modelId="{5701DDAC-10AA-446E-AAD2-77B60C457440}">
      <dgm:prSet phldrT="[Text]"/>
      <dgm:spPr/>
      <dgm:t>
        <a:bodyPr/>
        <a:lstStyle/>
        <a:p>
          <a:r>
            <a:rPr lang="en-GB" dirty="0"/>
            <a:t>Emissions factors</a:t>
          </a:r>
        </a:p>
      </dgm:t>
    </dgm:pt>
    <dgm:pt modelId="{D4B504EA-C1C6-4C02-9AAF-3DD418F984CA}" type="parTrans" cxnId="{8807A42A-52A1-4DEA-B5C3-B08D18FDED2F}">
      <dgm:prSet/>
      <dgm:spPr/>
      <dgm:t>
        <a:bodyPr/>
        <a:lstStyle/>
        <a:p>
          <a:endParaRPr lang="en-GB"/>
        </a:p>
      </dgm:t>
    </dgm:pt>
    <dgm:pt modelId="{AEB3AB83-DAA6-4104-8F09-34BC26218206}" type="sibTrans" cxnId="{8807A42A-52A1-4DEA-B5C3-B08D18FDED2F}">
      <dgm:prSet/>
      <dgm:spPr/>
      <dgm:t>
        <a:bodyPr/>
        <a:lstStyle/>
        <a:p>
          <a:endParaRPr lang="en-GB"/>
        </a:p>
      </dgm:t>
    </dgm:pt>
    <dgm:pt modelId="{B374632C-DCDC-4C76-B5A7-FD7AD339C12D}">
      <dgm:prSet phldrT="[Text]"/>
      <dgm:spPr/>
      <dgm:t>
        <a:bodyPr/>
        <a:lstStyle/>
        <a:p>
          <a:r>
            <a:rPr lang="en-GB" dirty="0"/>
            <a:t>Thresholds</a:t>
          </a:r>
        </a:p>
      </dgm:t>
    </dgm:pt>
    <dgm:pt modelId="{082E50A7-AA34-4F0B-89FD-7E3A627E3635}" type="parTrans" cxnId="{DA8E89C0-3483-4B82-A44F-B8DBA78B58AA}">
      <dgm:prSet/>
      <dgm:spPr/>
      <dgm:t>
        <a:bodyPr/>
        <a:lstStyle/>
        <a:p>
          <a:endParaRPr lang="en-GB"/>
        </a:p>
      </dgm:t>
    </dgm:pt>
    <dgm:pt modelId="{3059CA7F-4D34-474B-B3A8-16B359F6AC41}" type="sibTrans" cxnId="{DA8E89C0-3483-4B82-A44F-B8DBA78B58AA}">
      <dgm:prSet/>
      <dgm:spPr/>
      <dgm:t>
        <a:bodyPr/>
        <a:lstStyle/>
        <a:p>
          <a:endParaRPr lang="en-GB"/>
        </a:p>
      </dgm:t>
    </dgm:pt>
    <dgm:pt modelId="{E58750B6-4C6F-40C6-BF9D-240D9C125709}">
      <dgm:prSet phldrT="[Text]"/>
      <dgm:spPr/>
      <dgm:t>
        <a:bodyPr/>
        <a:lstStyle/>
        <a:p>
          <a:r>
            <a:rPr lang="en-GB" i="1" dirty="0"/>
            <a:t>In combination </a:t>
          </a:r>
          <a:r>
            <a:rPr lang="en-GB" dirty="0"/>
            <a:t>assessments</a:t>
          </a:r>
        </a:p>
      </dgm:t>
    </dgm:pt>
    <dgm:pt modelId="{046ED895-A457-4AB8-BD25-6878238B1603}" type="parTrans" cxnId="{55DEC235-FEF9-4B78-8B1B-B508C5495728}">
      <dgm:prSet/>
      <dgm:spPr/>
      <dgm:t>
        <a:bodyPr/>
        <a:lstStyle/>
        <a:p>
          <a:endParaRPr lang="en-GB"/>
        </a:p>
      </dgm:t>
    </dgm:pt>
    <dgm:pt modelId="{81D128D9-407A-452D-8093-EF28FCC6B0C0}" type="sibTrans" cxnId="{55DEC235-FEF9-4B78-8B1B-B508C5495728}">
      <dgm:prSet/>
      <dgm:spPr/>
      <dgm:t>
        <a:bodyPr/>
        <a:lstStyle/>
        <a:p>
          <a:endParaRPr lang="en-GB"/>
        </a:p>
      </dgm:t>
    </dgm:pt>
    <dgm:pt modelId="{7311E63E-FD16-4F05-94C0-4C579C529501}" type="pres">
      <dgm:prSet presAssocID="{086BFA9D-06B6-4B8F-AD0F-F23A1EB95A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8CD3CEC-994B-43DE-9F24-1B93798EF4C3}" type="pres">
      <dgm:prSet presAssocID="{0F9DD1D0-9FCC-4D32-8131-911E798751F3}" presName="vertOne" presStyleCnt="0"/>
      <dgm:spPr/>
    </dgm:pt>
    <dgm:pt modelId="{6B9D5C80-521B-4D66-B60F-2B3DEBBED50B}" type="pres">
      <dgm:prSet presAssocID="{0F9DD1D0-9FCC-4D32-8131-911E798751F3}" presName="txOne" presStyleLbl="node0" presStyleIdx="0" presStyleCnt="1" custLinFactNeighborX="-65827" custLinFactNeighborY="-17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5B4DD27-B13C-4848-84C8-5FE79EB9AFF3}" type="pres">
      <dgm:prSet presAssocID="{0F9DD1D0-9FCC-4D32-8131-911E798751F3}" presName="parTransOne" presStyleCnt="0"/>
      <dgm:spPr/>
    </dgm:pt>
    <dgm:pt modelId="{1A8A883E-EEDB-444C-9A4C-18DA268BF3DE}" type="pres">
      <dgm:prSet presAssocID="{0F9DD1D0-9FCC-4D32-8131-911E798751F3}" presName="horzOne" presStyleCnt="0"/>
      <dgm:spPr/>
    </dgm:pt>
    <dgm:pt modelId="{AE199775-9745-4214-BC1A-39D583FCB7E5}" type="pres">
      <dgm:prSet presAssocID="{75E93907-ADB5-46E2-9743-1B5FFE4E1614}" presName="vertTwo" presStyleCnt="0"/>
      <dgm:spPr/>
    </dgm:pt>
    <dgm:pt modelId="{E6CF3E9B-CFB6-4BC9-9D85-040DAD7566B6}" type="pres">
      <dgm:prSet presAssocID="{75E93907-ADB5-46E2-9743-1B5FFE4E161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ACAEA4B-33AF-4B1C-84E4-0D81BDA27E86}" type="pres">
      <dgm:prSet presAssocID="{75E93907-ADB5-46E2-9743-1B5FFE4E1614}" presName="parTransTwo" presStyleCnt="0"/>
      <dgm:spPr/>
    </dgm:pt>
    <dgm:pt modelId="{820C8813-7DAB-4F51-BB94-474892E92329}" type="pres">
      <dgm:prSet presAssocID="{75E93907-ADB5-46E2-9743-1B5FFE4E1614}" presName="horzTwo" presStyleCnt="0"/>
      <dgm:spPr/>
    </dgm:pt>
    <dgm:pt modelId="{F8BE2567-44F3-49C2-9F15-BCD992EA9B82}" type="pres">
      <dgm:prSet presAssocID="{68D5736A-3CD8-4503-866D-80A4D843AA6E}" presName="vertThree" presStyleCnt="0"/>
      <dgm:spPr/>
    </dgm:pt>
    <dgm:pt modelId="{454C7D9B-9D0E-4189-9E58-874FE7BADDF3}" type="pres">
      <dgm:prSet presAssocID="{68D5736A-3CD8-4503-866D-80A4D843AA6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0A866BB-55AD-4568-9AD0-00F491898AF3}" type="pres">
      <dgm:prSet presAssocID="{68D5736A-3CD8-4503-866D-80A4D843AA6E}" presName="horzThree" presStyleCnt="0"/>
      <dgm:spPr/>
    </dgm:pt>
    <dgm:pt modelId="{5093F708-DC4F-4CF4-B9D7-98D43E3051E3}" type="pres">
      <dgm:prSet presAssocID="{FDF512A7-3F27-4F21-BF9A-49F750E24AE5}" presName="sibSpaceThree" presStyleCnt="0"/>
      <dgm:spPr/>
    </dgm:pt>
    <dgm:pt modelId="{F3D555D8-A39D-4BFA-85DD-ACB9A704EBA3}" type="pres">
      <dgm:prSet presAssocID="{5701DDAC-10AA-446E-AAD2-77B60C457440}" presName="vertThree" presStyleCnt="0"/>
      <dgm:spPr/>
    </dgm:pt>
    <dgm:pt modelId="{5CA7C902-DEB7-4475-911D-C008005CAF7C}" type="pres">
      <dgm:prSet presAssocID="{5701DDAC-10AA-446E-AAD2-77B60C45744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1BA4C5C-867E-4E9F-AF25-DB9F00DF2BE4}" type="pres">
      <dgm:prSet presAssocID="{5701DDAC-10AA-446E-AAD2-77B60C457440}" presName="horzThree" presStyleCnt="0"/>
      <dgm:spPr/>
    </dgm:pt>
    <dgm:pt modelId="{AF7C3E6A-004B-425E-BC34-36A3C05E9BA2}" type="pres">
      <dgm:prSet presAssocID="{10E9EA31-C55F-42CB-B401-444FE76F0682}" presName="sibSpaceTwo" presStyleCnt="0"/>
      <dgm:spPr/>
    </dgm:pt>
    <dgm:pt modelId="{C503DB7F-7B57-4326-B9C1-BA12349166BA}" type="pres">
      <dgm:prSet presAssocID="{B374632C-DCDC-4C76-B5A7-FD7AD339C12D}" presName="vertTwo" presStyleCnt="0"/>
      <dgm:spPr/>
    </dgm:pt>
    <dgm:pt modelId="{A726DB52-926D-4B35-8F13-F89D42035390}" type="pres">
      <dgm:prSet presAssocID="{B374632C-DCDC-4C76-B5A7-FD7AD339C12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B95E9D0-9E9A-401B-AB0C-82E712B9F96F}" type="pres">
      <dgm:prSet presAssocID="{B374632C-DCDC-4C76-B5A7-FD7AD339C12D}" presName="parTransTwo" presStyleCnt="0"/>
      <dgm:spPr/>
    </dgm:pt>
    <dgm:pt modelId="{409D3291-7666-4285-9A4B-73238A5CAC44}" type="pres">
      <dgm:prSet presAssocID="{B374632C-DCDC-4C76-B5A7-FD7AD339C12D}" presName="horzTwo" presStyleCnt="0"/>
      <dgm:spPr/>
    </dgm:pt>
    <dgm:pt modelId="{BF21309B-4C74-48E3-919C-5F563DA3A4F5}" type="pres">
      <dgm:prSet presAssocID="{E58750B6-4C6F-40C6-BF9D-240D9C125709}" presName="vertThree" presStyleCnt="0"/>
      <dgm:spPr/>
    </dgm:pt>
    <dgm:pt modelId="{2F69275D-54EA-4031-B10E-CDEAD2A853D6}" type="pres">
      <dgm:prSet presAssocID="{E58750B6-4C6F-40C6-BF9D-240D9C12570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B207BA-0E8A-4EC3-A7D6-2E4F74F8B2ED}" type="pres">
      <dgm:prSet presAssocID="{E58750B6-4C6F-40C6-BF9D-240D9C125709}" presName="horzThree" presStyleCnt="0"/>
      <dgm:spPr/>
    </dgm:pt>
  </dgm:ptLst>
  <dgm:cxnLst>
    <dgm:cxn modelId="{FCDE6A33-A5F4-44A7-A6EC-6DFAE29A1DC6}" type="presOf" srcId="{75E93907-ADB5-46E2-9743-1B5FFE4E1614}" destId="{E6CF3E9B-CFB6-4BC9-9D85-040DAD7566B6}" srcOrd="0" destOrd="0" presId="urn:microsoft.com/office/officeart/2005/8/layout/hierarchy4"/>
    <dgm:cxn modelId="{55DEC235-FEF9-4B78-8B1B-B508C5495728}" srcId="{B374632C-DCDC-4C76-B5A7-FD7AD339C12D}" destId="{E58750B6-4C6F-40C6-BF9D-240D9C125709}" srcOrd="0" destOrd="0" parTransId="{046ED895-A457-4AB8-BD25-6878238B1603}" sibTransId="{81D128D9-407A-452D-8093-EF28FCC6B0C0}"/>
    <dgm:cxn modelId="{BFF0EC35-AEB0-472D-8A0C-803E1B588DA5}" srcId="{0F9DD1D0-9FCC-4D32-8131-911E798751F3}" destId="{75E93907-ADB5-46E2-9743-1B5FFE4E1614}" srcOrd="0" destOrd="0" parTransId="{1609614A-E59E-4A21-8B3C-EE55AC1A50EE}" sibTransId="{10E9EA31-C55F-42CB-B401-444FE76F0682}"/>
    <dgm:cxn modelId="{2EC4928F-76AA-4F35-A6E2-5C76EB808371}" type="presOf" srcId="{5701DDAC-10AA-446E-AAD2-77B60C457440}" destId="{5CA7C902-DEB7-4475-911D-C008005CAF7C}" srcOrd="0" destOrd="0" presId="urn:microsoft.com/office/officeart/2005/8/layout/hierarchy4"/>
    <dgm:cxn modelId="{1661F5FC-54B2-4A48-9F9B-1281DB5C0118}" srcId="{75E93907-ADB5-46E2-9743-1B5FFE4E1614}" destId="{68D5736A-3CD8-4503-866D-80A4D843AA6E}" srcOrd="0" destOrd="0" parTransId="{33379713-725B-4A04-8C74-FCD7B34D9E79}" sibTransId="{FDF512A7-3F27-4F21-BF9A-49F750E24AE5}"/>
    <dgm:cxn modelId="{0975D735-D60E-481B-AC15-C0E5F8A64877}" type="presOf" srcId="{68D5736A-3CD8-4503-866D-80A4D843AA6E}" destId="{454C7D9B-9D0E-4189-9E58-874FE7BADDF3}" srcOrd="0" destOrd="0" presId="urn:microsoft.com/office/officeart/2005/8/layout/hierarchy4"/>
    <dgm:cxn modelId="{7D4564DB-B543-4006-9279-42E258D404B7}" srcId="{086BFA9D-06B6-4B8F-AD0F-F23A1EB95A55}" destId="{0F9DD1D0-9FCC-4D32-8131-911E798751F3}" srcOrd="0" destOrd="0" parTransId="{84FD5A07-2223-49C8-8ECF-DB0AFC56EE0F}" sibTransId="{CB24F40F-BA09-4073-ACCD-9A2A83237372}"/>
    <dgm:cxn modelId="{9813BD7D-CBCC-4F8E-9399-2242CA2F86E2}" type="presOf" srcId="{086BFA9D-06B6-4B8F-AD0F-F23A1EB95A55}" destId="{7311E63E-FD16-4F05-94C0-4C579C529501}" srcOrd="0" destOrd="0" presId="urn:microsoft.com/office/officeart/2005/8/layout/hierarchy4"/>
    <dgm:cxn modelId="{8807A42A-52A1-4DEA-B5C3-B08D18FDED2F}" srcId="{75E93907-ADB5-46E2-9743-1B5FFE4E1614}" destId="{5701DDAC-10AA-446E-AAD2-77B60C457440}" srcOrd="1" destOrd="0" parTransId="{D4B504EA-C1C6-4C02-9AAF-3DD418F984CA}" sibTransId="{AEB3AB83-DAA6-4104-8F09-34BC26218206}"/>
    <dgm:cxn modelId="{C1E2D949-E8AC-4691-9698-FA5E50CAF690}" type="presOf" srcId="{0F9DD1D0-9FCC-4D32-8131-911E798751F3}" destId="{6B9D5C80-521B-4D66-B60F-2B3DEBBED50B}" srcOrd="0" destOrd="0" presId="urn:microsoft.com/office/officeart/2005/8/layout/hierarchy4"/>
    <dgm:cxn modelId="{DA8E89C0-3483-4B82-A44F-B8DBA78B58AA}" srcId="{0F9DD1D0-9FCC-4D32-8131-911E798751F3}" destId="{B374632C-DCDC-4C76-B5A7-FD7AD339C12D}" srcOrd="1" destOrd="0" parTransId="{082E50A7-AA34-4F0B-89FD-7E3A627E3635}" sibTransId="{3059CA7F-4D34-474B-B3A8-16B359F6AC41}"/>
    <dgm:cxn modelId="{A9DAF815-D53A-49FC-A419-0AC80EC53464}" type="presOf" srcId="{E58750B6-4C6F-40C6-BF9D-240D9C125709}" destId="{2F69275D-54EA-4031-B10E-CDEAD2A853D6}" srcOrd="0" destOrd="0" presId="urn:microsoft.com/office/officeart/2005/8/layout/hierarchy4"/>
    <dgm:cxn modelId="{7DAAD539-C059-4C8D-9193-7C6B6E419010}" type="presOf" srcId="{B374632C-DCDC-4C76-B5A7-FD7AD339C12D}" destId="{A726DB52-926D-4B35-8F13-F89D42035390}" srcOrd="0" destOrd="0" presId="urn:microsoft.com/office/officeart/2005/8/layout/hierarchy4"/>
    <dgm:cxn modelId="{7D358EEC-FE85-4A5A-B307-24452E4CED78}" type="presParOf" srcId="{7311E63E-FD16-4F05-94C0-4C579C529501}" destId="{98CD3CEC-994B-43DE-9F24-1B93798EF4C3}" srcOrd="0" destOrd="0" presId="urn:microsoft.com/office/officeart/2005/8/layout/hierarchy4"/>
    <dgm:cxn modelId="{3D6AA3BD-4A88-47BC-8117-A4047531182C}" type="presParOf" srcId="{98CD3CEC-994B-43DE-9F24-1B93798EF4C3}" destId="{6B9D5C80-521B-4D66-B60F-2B3DEBBED50B}" srcOrd="0" destOrd="0" presId="urn:microsoft.com/office/officeart/2005/8/layout/hierarchy4"/>
    <dgm:cxn modelId="{7378D7CA-E90F-4B79-AA1F-533C2C86EE3D}" type="presParOf" srcId="{98CD3CEC-994B-43DE-9F24-1B93798EF4C3}" destId="{A5B4DD27-B13C-4848-84C8-5FE79EB9AFF3}" srcOrd="1" destOrd="0" presId="urn:microsoft.com/office/officeart/2005/8/layout/hierarchy4"/>
    <dgm:cxn modelId="{008329ED-20EE-4142-A0D7-355BE9F555F1}" type="presParOf" srcId="{98CD3CEC-994B-43DE-9F24-1B93798EF4C3}" destId="{1A8A883E-EEDB-444C-9A4C-18DA268BF3DE}" srcOrd="2" destOrd="0" presId="urn:microsoft.com/office/officeart/2005/8/layout/hierarchy4"/>
    <dgm:cxn modelId="{D46705B4-71EB-41CC-80DB-74F387F607C5}" type="presParOf" srcId="{1A8A883E-EEDB-444C-9A4C-18DA268BF3DE}" destId="{AE199775-9745-4214-BC1A-39D583FCB7E5}" srcOrd="0" destOrd="0" presId="urn:microsoft.com/office/officeart/2005/8/layout/hierarchy4"/>
    <dgm:cxn modelId="{9054EA75-17E1-42B8-884A-0A666292A6B3}" type="presParOf" srcId="{AE199775-9745-4214-BC1A-39D583FCB7E5}" destId="{E6CF3E9B-CFB6-4BC9-9D85-040DAD7566B6}" srcOrd="0" destOrd="0" presId="urn:microsoft.com/office/officeart/2005/8/layout/hierarchy4"/>
    <dgm:cxn modelId="{2194EB6E-037D-4224-B614-24FC1C4F984C}" type="presParOf" srcId="{AE199775-9745-4214-BC1A-39D583FCB7E5}" destId="{DACAEA4B-33AF-4B1C-84E4-0D81BDA27E86}" srcOrd="1" destOrd="0" presId="urn:microsoft.com/office/officeart/2005/8/layout/hierarchy4"/>
    <dgm:cxn modelId="{A4C02FC7-503D-4A9B-9B14-739A7829E522}" type="presParOf" srcId="{AE199775-9745-4214-BC1A-39D583FCB7E5}" destId="{820C8813-7DAB-4F51-BB94-474892E92329}" srcOrd="2" destOrd="0" presId="urn:microsoft.com/office/officeart/2005/8/layout/hierarchy4"/>
    <dgm:cxn modelId="{08C8E44B-2494-4818-BF8B-141A16A4E5A4}" type="presParOf" srcId="{820C8813-7DAB-4F51-BB94-474892E92329}" destId="{F8BE2567-44F3-49C2-9F15-BCD992EA9B82}" srcOrd="0" destOrd="0" presId="urn:microsoft.com/office/officeart/2005/8/layout/hierarchy4"/>
    <dgm:cxn modelId="{EA4027D1-7F78-4ABA-991E-C8E36834B385}" type="presParOf" srcId="{F8BE2567-44F3-49C2-9F15-BCD992EA9B82}" destId="{454C7D9B-9D0E-4189-9E58-874FE7BADDF3}" srcOrd="0" destOrd="0" presId="urn:microsoft.com/office/officeart/2005/8/layout/hierarchy4"/>
    <dgm:cxn modelId="{EA3B1E77-8766-4D65-9ADA-7C4A17D205D7}" type="presParOf" srcId="{F8BE2567-44F3-49C2-9F15-BCD992EA9B82}" destId="{10A866BB-55AD-4568-9AD0-00F491898AF3}" srcOrd="1" destOrd="0" presId="urn:microsoft.com/office/officeart/2005/8/layout/hierarchy4"/>
    <dgm:cxn modelId="{61783B16-DD64-4572-A778-FD44001FC15A}" type="presParOf" srcId="{820C8813-7DAB-4F51-BB94-474892E92329}" destId="{5093F708-DC4F-4CF4-B9D7-98D43E3051E3}" srcOrd="1" destOrd="0" presId="urn:microsoft.com/office/officeart/2005/8/layout/hierarchy4"/>
    <dgm:cxn modelId="{03F4BFCC-0C07-47E0-83A1-D64300245D9C}" type="presParOf" srcId="{820C8813-7DAB-4F51-BB94-474892E92329}" destId="{F3D555D8-A39D-4BFA-85DD-ACB9A704EBA3}" srcOrd="2" destOrd="0" presId="urn:microsoft.com/office/officeart/2005/8/layout/hierarchy4"/>
    <dgm:cxn modelId="{182D0B6E-9E3F-4791-ACE3-E846480FDD07}" type="presParOf" srcId="{F3D555D8-A39D-4BFA-85DD-ACB9A704EBA3}" destId="{5CA7C902-DEB7-4475-911D-C008005CAF7C}" srcOrd="0" destOrd="0" presId="urn:microsoft.com/office/officeart/2005/8/layout/hierarchy4"/>
    <dgm:cxn modelId="{9816E4A2-9CD1-483A-91D5-353A450CDD32}" type="presParOf" srcId="{F3D555D8-A39D-4BFA-85DD-ACB9A704EBA3}" destId="{41BA4C5C-867E-4E9F-AF25-DB9F00DF2BE4}" srcOrd="1" destOrd="0" presId="urn:microsoft.com/office/officeart/2005/8/layout/hierarchy4"/>
    <dgm:cxn modelId="{2C4B0996-3F11-4209-A286-1EB278D18271}" type="presParOf" srcId="{1A8A883E-EEDB-444C-9A4C-18DA268BF3DE}" destId="{AF7C3E6A-004B-425E-BC34-36A3C05E9BA2}" srcOrd="1" destOrd="0" presId="urn:microsoft.com/office/officeart/2005/8/layout/hierarchy4"/>
    <dgm:cxn modelId="{D9B0ECE1-F41C-444F-884D-43E31DCC33F1}" type="presParOf" srcId="{1A8A883E-EEDB-444C-9A4C-18DA268BF3DE}" destId="{C503DB7F-7B57-4326-B9C1-BA12349166BA}" srcOrd="2" destOrd="0" presId="urn:microsoft.com/office/officeart/2005/8/layout/hierarchy4"/>
    <dgm:cxn modelId="{0D5B866A-8788-4CDB-8DB7-FECA9715A187}" type="presParOf" srcId="{C503DB7F-7B57-4326-B9C1-BA12349166BA}" destId="{A726DB52-926D-4B35-8F13-F89D42035390}" srcOrd="0" destOrd="0" presId="urn:microsoft.com/office/officeart/2005/8/layout/hierarchy4"/>
    <dgm:cxn modelId="{6F59576C-4DC2-46FE-9602-6DA4FEB05234}" type="presParOf" srcId="{C503DB7F-7B57-4326-B9C1-BA12349166BA}" destId="{AB95E9D0-9E9A-401B-AB0C-82E712B9F96F}" srcOrd="1" destOrd="0" presId="urn:microsoft.com/office/officeart/2005/8/layout/hierarchy4"/>
    <dgm:cxn modelId="{86568306-EABD-4AC1-9141-AD68D5A91E06}" type="presParOf" srcId="{C503DB7F-7B57-4326-B9C1-BA12349166BA}" destId="{409D3291-7666-4285-9A4B-73238A5CAC44}" srcOrd="2" destOrd="0" presId="urn:microsoft.com/office/officeart/2005/8/layout/hierarchy4"/>
    <dgm:cxn modelId="{AC1F332C-E781-4C60-AC3E-A6A9797C67CD}" type="presParOf" srcId="{409D3291-7666-4285-9A4B-73238A5CAC44}" destId="{BF21309B-4C74-48E3-919C-5F563DA3A4F5}" srcOrd="0" destOrd="0" presId="urn:microsoft.com/office/officeart/2005/8/layout/hierarchy4"/>
    <dgm:cxn modelId="{686B786C-9FD3-47A6-B7F8-176962725E9F}" type="presParOf" srcId="{BF21309B-4C74-48E3-919C-5F563DA3A4F5}" destId="{2F69275D-54EA-4031-B10E-CDEAD2A853D6}" srcOrd="0" destOrd="0" presId="urn:microsoft.com/office/officeart/2005/8/layout/hierarchy4"/>
    <dgm:cxn modelId="{A87204D5-2C22-45B1-A54A-9AB860E19801}" type="presParOf" srcId="{BF21309B-4C74-48E3-919C-5F563DA3A4F5}" destId="{68B207BA-0E8A-4EC3-A7D6-2E4F74F8B2E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120651-0191-4F4E-B00A-8693EF835446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166DD9E-63B7-4F5E-9D57-C60213FBBFEF}">
      <dgm:prSet phldrT="[Text]"/>
      <dgm:spPr/>
      <dgm:t>
        <a:bodyPr/>
        <a:lstStyle/>
        <a:p>
          <a:r>
            <a:rPr lang="en-GB" dirty="0"/>
            <a:t>Review of emissions factors</a:t>
          </a:r>
        </a:p>
      </dgm:t>
    </dgm:pt>
    <dgm:pt modelId="{B1548355-C0A6-4A88-BC07-2F97FE82C2D6}" type="parTrans" cxnId="{55AA32CD-2FC4-4BE8-871E-5D59DFE8D7F2}">
      <dgm:prSet/>
      <dgm:spPr/>
      <dgm:t>
        <a:bodyPr/>
        <a:lstStyle/>
        <a:p>
          <a:endParaRPr lang="en-GB"/>
        </a:p>
      </dgm:t>
    </dgm:pt>
    <dgm:pt modelId="{43EE1B7C-2A66-417E-91A0-9709977F6A00}" type="sibTrans" cxnId="{55AA32CD-2FC4-4BE8-871E-5D59DFE8D7F2}">
      <dgm:prSet/>
      <dgm:spPr/>
      <dgm:t>
        <a:bodyPr/>
        <a:lstStyle/>
        <a:p>
          <a:endParaRPr lang="en-GB"/>
        </a:p>
      </dgm:t>
    </dgm:pt>
    <dgm:pt modelId="{4EEB8638-666E-47DD-84B9-5166FC14CB2A}">
      <dgm:prSet phldrT="[Text]"/>
      <dgm:spPr/>
      <dgm:t>
        <a:bodyPr/>
        <a:lstStyle/>
        <a:p>
          <a:r>
            <a:rPr lang="en-GB" dirty="0"/>
            <a:t>Strategic, habitat-centric approaches</a:t>
          </a:r>
        </a:p>
      </dgm:t>
    </dgm:pt>
    <dgm:pt modelId="{D5CC6D06-8C96-4909-B5CE-14A149EE8699}" type="parTrans" cxnId="{30E40D75-FF0E-4A5E-A4D5-2CFC7D2FE575}">
      <dgm:prSet/>
      <dgm:spPr/>
      <dgm:t>
        <a:bodyPr/>
        <a:lstStyle/>
        <a:p>
          <a:endParaRPr lang="en-GB"/>
        </a:p>
      </dgm:t>
    </dgm:pt>
    <dgm:pt modelId="{E9A80AC9-72F6-40BE-ADA5-37E9D9CE3462}" type="sibTrans" cxnId="{30E40D75-FF0E-4A5E-A4D5-2CFC7D2FE575}">
      <dgm:prSet/>
      <dgm:spPr/>
      <dgm:t>
        <a:bodyPr/>
        <a:lstStyle/>
        <a:p>
          <a:endParaRPr lang="en-GB"/>
        </a:p>
      </dgm:t>
    </dgm:pt>
    <dgm:pt modelId="{C382961D-F532-40FF-8C54-4B6463257D28}">
      <dgm:prSet phldrT="[Text]"/>
      <dgm:spPr/>
      <dgm:t>
        <a:bodyPr/>
        <a:lstStyle/>
        <a:p>
          <a:r>
            <a:rPr lang="en-GB" dirty="0"/>
            <a:t>Use both critical levels and critical loads</a:t>
          </a:r>
        </a:p>
      </dgm:t>
    </dgm:pt>
    <dgm:pt modelId="{0F3915C4-A508-4940-9DA7-38CD8D1572ED}" type="parTrans" cxnId="{62317363-040C-4532-BF98-F6276840C2A4}">
      <dgm:prSet/>
      <dgm:spPr/>
      <dgm:t>
        <a:bodyPr/>
        <a:lstStyle/>
        <a:p>
          <a:endParaRPr lang="en-GB"/>
        </a:p>
      </dgm:t>
    </dgm:pt>
    <dgm:pt modelId="{98A1665A-51FA-4BA6-A949-BFFCE0306312}" type="sibTrans" cxnId="{62317363-040C-4532-BF98-F6276840C2A4}">
      <dgm:prSet/>
      <dgm:spPr/>
      <dgm:t>
        <a:bodyPr/>
        <a:lstStyle/>
        <a:p>
          <a:endParaRPr lang="en-GB"/>
        </a:p>
      </dgm:t>
    </dgm:pt>
    <dgm:pt modelId="{AAA0C0EB-6E5E-4F71-BDD9-363218D8F66A}">
      <dgm:prSet phldrT="[Text]"/>
      <dgm:spPr/>
      <dgm:t>
        <a:bodyPr/>
        <a:lstStyle/>
        <a:p>
          <a:r>
            <a:rPr lang="en-GB" dirty="0"/>
            <a:t>Thresholds based on scientific evidence for monitoring</a:t>
          </a:r>
        </a:p>
      </dgm:t>
    </dgm:pt>
    <dgm:pt modelId="{CCBB11CB-974C-48D1-B896-4829C674E782}" type="parTrans" cxnId="{A8571577-C7F1-478B-87BE-E6DB1A577604}">
      <dgm:prSet/>
      <dgm:spPr/>
      <dgm:t>
        <a:bodyPr/>
        <a:lstStyle/>
        <a:p>
          <a:endParaRPr lang="en-GB"/>
        </a:p>
      </dgm:t>
    </dgm:pt>
    <dgm:pt modelId="{CD78CF87-2C84-478F-AB86-7935B48EC8A2}" type="sibTrans" cxnId="{A8571577-C7F1-478B-87BE-E6DB1A577604}">
      <dgm:prSet/>
      <dgm:spPr/>
      <dgm:t>
        <a:bodyPr/>
        <a:lstStyle/>
        <a:p>
          <a:endParaRPr lang="en-GB"/>
        </a:p>
      </dgm:t>
    </dgm:pt>
    <dgm:pt modelId="{6BDAE253-52B5-4C02-8538-555A1B2121D7}">
      <dgm:prSet phldrT="[Text]"/>
      <dgm:spPr/>
      <dgm:t>
        <a:bodyPr/>
        <a:lstStyle/>
        <a:p>
          <a:r>
            <a:rPr lang="en-GB" dirty="0"/>
            <a:t>Simplification and alignment with other regulatory bodies</a:t>
          </a:r>
        </a:p>
      </dgm:t>
    </dgm:pt>
    <dgm:pt modelId="{E7F63986-42BC-486C-9474-6FE52BA46AF1}" type="parTrans" cxnId="{7F3DC735-E478-40E3-895F-092F50396243}">
      <dgm:prSet/>
      <dgm:spPr/>
      <dgm:t>
        <a:bodyPr/>
        <a:lstStyle/>
        <a:p>
          <a:endParaRPr lang="en-GB"/>
        </a:p>
      </dgm:t>
    </dgm:pt>
    <dgm:pt modelId="{E982D895-3014-4AED-B863-ED90828415C8}" type="sibTrans" cxnId="{7F3DC735-E478-40E3-895F-092F50396243}">
      <dgm:prSet/>
      <dgm:spPr/>
      <dgm:t>
        <a:bodyPr/>
        <a:lstStyle/>
        <a:p>
          <a:endParaRPr lang="en-GB"/>
        </a:p>
      </dgm:t>
    </dgm:pt>
    <dgm:pt modelId="{630D1561-B30E-4CF4-909C-C65669C7CB81}" type="pres">
      <dgm:prSet presAssocID="{E4120651-0191-4F4E-B00A-8693EF8354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AFD59B-85E1-4FA4-8F25-CBF646395038}" type="pres">
      <dgm:prSet presAssocID="{D166DD9E-63B7-4F5E-9D57-C60213FBBFE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831916-9B9B-442D-9048-5E9B2BFD6D9B}" type="pres">
      <dgm:prSet presAssocID="{43EE1B7C-2A66-417E-91A0-9709977F6A00}" presName="sibTrans" presStyleCnt="0"/>
      <dgm:spPr/>
    </dgm:pt>
    <dgm:pt modelId="{0B6E0DB5-25C1-4535-BAAA-05F32B314AC0}" type="pres">
      <dgm:prSet presAssocID="{4EEB8638-666E-47DD-84B9-5166FC14CB2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5F1307-6702-45AE-BEAA-1FA1AC376D7B}" type="pres">
      <dgm:prSet presAssocID="{E9A80AC9-72F6-40BE-ADA5-37E9D9CE3462}" presName="sibTrans" presStyleCnt="0"/>
      <dgm:spPr/>
    </dgm:pt>
    <dgm:pt modelId="{D6B424BB-170A-4B5F-8FCD-B59B9228DB9A}" type="pres">
      <dgm:prSet presAssocID="{C382961D-F532-40FF-8C54-4B6463257D2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E7F3F4-B9CC-4650-A9FA-3BDE410FEBAF}" type="pres">
      <dgm:prSet presAssocID="{98A1665A-51FA-4BA6-A949-BFFCE0306312}" presName="sibTrans" presStyleCnt="0"/>
      <dgm:spPr/>
    </dgm:pt>
    <dgm:pt modelId="{99A80634-F6D0-4DCF-B7A1-280DBA480AF7}" type="pres">
      <dgm:prSet presAssocID="{AAA0C0EB-6E5E-4F71-BDD9-363218D8F6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F2607A-D2D4-4E40-9E4B-D36DF1E2514E}" type="pres">
      <dgm:prSet presAssocID="{CD78CF87-2C84-478F-AB86-7935B48EC8A2}" presName="sibTrans" presStyleCnt="0"/>
      <dgm:spPr/>
    </dgm:pt>
    <dgm:pt modelId="{ECEC787A-71E6-40BD-A0FD-BE954FDDC5AB}" type="pres">
      <dgm:prSet presAssocID="{6BDAE253-52B5-4C02-8538-555A1B2121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3DC735-E478-40E3-895F-092F50396243}" srcId="{E4120651-0191-4F4E-B00A-8693EF835446}" destId="{6BDAE253-52B5-4C02-8538-555A1B2121D7}" srcOrd="4" destOrd="0" parTransId="{E7F63986-42BC-486C-9474-6FE52BA46AF1}" sibTransId="{E982D895-3014-4AED-B863-ED90828415C8}"/>
    <dgm:cxn modelId="{7E112019-4C0F-49A1-9FBE-E4671C40A3D4}" type="presOf" srcId="{AAA0C0EB-6E5E-4F71-BDD9-363218D8F66A}" destId="{99A80634-F6D0-4DCF-B7A1-280DBA480AF7}" srcOrd="0" destOrd="0" presId="urn:microsoft.com/office/officeart/2005/8/layout/default"/>
    <dgm:cxn modelId="{62317363-040C-4532-BF98-F6276840C2A4}" srcId="{E4120651-0191-4F4E-B00A-8693EF835446}" destId="{C382961D-F532-40FF-8C54-4B6463257D28}" srcOrd="2" destOrd="0" parTransId="{0F3915C4-A508-4940-9DA7-38CD8D1572ED}" sibTransId="{98A1665A-51FA-4BA6-A949-BFFCE0306312}"/>
    <dgm:cxn modelId="{1BB16C27-9599-4B3B-9E0F-49F433A65820}" type="presOf" srcId="{4EEB8638-666E-47DD-84B9-5166FC14CB2A}" destId="{0B6E0DB5-25C1-4535-BAAA-05F32B314AC0}" srcOrd="0" destOrd="0" presId="urn:microsoft.com/office/officeart/2005/8/layout/default"/>
    <dgm:cxn modelId="{BA21EC50-E0C2-4CC6-B477-03CFE804738E}" type="presOf" srcId="{E4120651-0191-4F4E-B00A-8693EF835446}" destId="{630D1561-B30E-4CF4-909C-C65669C7CB81}" srcOrd="0" destOrd="0" presId="urn:microsoft.com/office/officeart/2005/8/layout/default"/>
    <dgm:cxn modelId="{30E40D75-FF0E-4A5E-A4D5-2CFC7D2FE575}" srcId="{E4120651-0191-4F4E-B00A-8693EF835446}" destId="{4EEB8638-666E-47DD-84B9-5166FC14CB2A}" srcOrd="1" destOrd="0" parTransId="{D5CC6D06-8C96-4909-B5CE-14A149EE8699}" sibTransId="{E9A80AC9-72F6-40BE-ADA5-37E9D9CE3462}"/>
    <dgm:cxn modelId="{3FEAC770-F0CE-441F-AC48-E2F3D908E6E5}" type="presOf" srcId="{6BDAE253-52B5-4C02-8538-555A1B2121D7}" destId="{ECEC787A-71E6-40BD-A0FD-BE954FDDC5AB}" srcOrd="0" destOrd="0" presId="urn:microsoft.com/office/officeart/2005/8/layout/default"/>
    <dgm:cxn modelId="{55AA32CD-2FC4-4BE8-871E-5D59DFE8D7F2}" srcId="{E4120651-0191-4F4E-B00A-8693EF835446}" destId="{D166DD9E-63B7-4F5E-9D57-C60213FBBFEF}" srcOrd="0" destOrd="0" parTransId="{B1548355-C0A6-4A88-BC07-2F97FE82C2D6}" sibTransId="{43EE1B7C-2A66-417E-91A0-9709977F6A00}"/>
    <dgm:cxn modelId="{A8571577-C7F1-478B-87BE-E6DB1A577604}" srcId="{E4120651-0191-4F4E-B00A-8693EF835446}" destId="{AAA0C0EB-6E5E-4F71-BDD9-363218D8F66A}" srcOrd="3" destOrd="0" parTransId="{CCBB11CB-974C-48D1-B896-4829C674E782}" sibTransId="{CD78CF87-2C84-478F-AB86-7935B48EC8A2}"/>
    <dgm:cxn modelId="{554E7523-1C47-476E-A109-7049E96305FC}" type="presOf" srcId="{D166DD9E-63B7-4F5E-9D57-C60213FBBFEF}" destId="{60AFD59B-85E1-4FA4-8F25-CBF646395038}" srcOrd="0" destOrd="0" presId="urn:microsoft.com/office/officeart/2005/8/layout/default"/>
    <dgm:cxn modelId="{C342AE08-2C09-43D4-8F09-FA0A21B995DE}" type="presOf" srcId="{C382961D-F532-40FF-8C54-4B6463257D28}" destId="{D6B424BB-170A-4B5F-8FCD-B59B9228DB9A}" srcOrd="0" destOrd="0" presId="urn:microsoft.com/office/officeart/2005/8/layout/default"/>
    <dgm:cxn modelId="{C7FD12B7-2BC2-48DB-81E1-AB66FE568035}" type="presParOf" srcId="{630D1561-B30E-4CF4-909C-C65669C7CB81}" destId="{60AFD59B-85E1-4FA4-8F25-CBF646395038}" srcOrd="0" destOrd="0" presId="urn:microsoft.com/office/officeart/2005/8/layout/default"/>
    <dgm:cxn modelId="{0C57510E-26EC-419B-85E3-8BA60422B098}" type="presParOf" srcId="{630D1561-B30E-4CF4-909C-C65669C7CB81}" destId="{69831916-9B9B-442D-9048-5E9B2BFD6D9B}" srcOrd="1" destOrd="0" presId="urn:microsoft.com/office/officeart/2005/8/layout/default"/>
    <dgm:cxn modelId="{D5116F84-E7E8-419C-BD08-70E0E625B1E3}" type="presParOf" srcId="{630D1561-B30E-4CF4-909C-C65669C7CB81}" destId="{0B6E0DB5-25C1-4535-BAAA-05F32B314AC0}" srcOrd="2" destOrd="0" presId="urn:microsoft.com/office/officeart/2005/8/layout/default"/>
    <dgm:cxn modelId="{BBEB953F-5430-4043-9156-85D7794EE42E}" type="presParOf" srcId="{630D1561-B30E-4CF4-909C-C65669C7CB81}" destId="{285F1307-6702-45AE-BEAA-1FA1AC376D7B}" srcOrd="3" destOrd="0" presId="urn:microsoft.com/office/officeart/2005/8/layout/default"/>
    <dgm:cxn modelId="{D1025311-B401-46D4-B568-9E37E785AC9F}" type="presParOf" srcId="{630D1561-B30E-4CF4-909C-C65669C7CB81}" destId="{D6B424BB-170A-4B5F-8FCD-B59B9228DB9A}" srcOrd="4" destOrd="0" presId="urn:microsoft.com/office/officeart/2005/8/layout/default"/>
    <dgm:cxn modelId="{AF7F9067-81F5-4885-B108-2A5D17B0AE01}" type="presParOf" srcId="{630D1561-B30E-4CF4-909C-C65669C7CB81}" destId="{60E7F3F4-B9CC-4650-A9FA-3BDE410FEBAF}" srcOrd="5" destOrd="0" presId="urn:microsoft.com/office/officeart/2005/8/layout/default"/>
    <dgm:cxn modelId="{128965E6-D57C-4E11-90E8-F5248D781BA7}" type="presParOf" srcId="{630D1561-B30E-4CF4-909C-C65669C7CB81}" destId="{99A80634-F6D0-4DCF-B7A1-280DBA480AF7}" srcOrd="6" destOrd="0" presId="urn:microsoft.com/office/officeart/2005/8/layout/default"/>
    <dgm:cxn modelId="{CE1D6424-25CB-4398-9903-63CE0CDA78AA}" type="presParOf" srcId="{630D1561-B30E-4CF4-909C-C65669C7CB81}" destId="{6CF2607A-D2D4-4E40-9E4B-D36DF1E2514E}" srcOrd="7" destOrd="0" presId="urn:microsoft.com/office/officeart/2005/8/layout/default"/>
    <dgm:cxn modelId="{75E233CA-9AD6-43B3-9D78-61B1029C7E50}" type="presParOf" srcId="{630D1561-B30E-4CF4-909C-C65669C7CB81}" destId="{ECEC787A-71E6-40BD-A0FD-BE954FDDC5A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B99193-769E-413B-990F-EB3EFBED2785}" type="doc">
      <dgm:prSet loTypeId="urn:diagrams.loki3.com/Bracket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B8CF396-8A8D-4A48-8DE7-9C8ACE69FCEF}">
      <dgm:prSet phldrT="[Text]" custT="1"/>
      <dgm:spPr/>
      <dgm:t>
        <a:bodyPr/>
        <a:lstStyle/>
        <a:p>
          <a:r>
            <a:rPr lang="en-GB" sz="2000" dirty="0"/>
            <a:t>National emissions not on track to meet 2020/30 targets in Gothenburg Protocol</a:t>
          </a:r>
        </a:p>
      </dgm:t>
    </dgm:pt>
    <dgm:pt modelId="{4BCEA112-5F1A-4767-97AD-5FAABAEEB784}" type="parTrans" cxnId="{2AA51894-701C-4838-9B73-39DAA9B62B77}">
      <dgm:prSet/>
      <dgm:spPr/>
      <dgm:t>
        <a:bodyPr/>
        <a:lstStyle/>
        <a:p>
          <a:endParaRPr lang="en-GB"/>
        </a:p>
      </dgm:t>
    </dgm:pt>
    <dgm:pt modelId="{63922240-5B7F-4381-A8C4-98B90AE101BC}" type="sibTrans" cxnId="{2AA51894-701C-4838-9B73-39DAA9B62B77}">
      <dgm:prSet/>
      <dgm:spPr/>
      <dgm:t>
        <a:bodyPr/>
        <a:lstStyle/>
        <a:p>
          <a:endParaRPr lang="en-GB"/>
        </a:p>
      </dgm:t>
    </dgm:pt>
    <dgm:pt modelId="{B33E7569-27D3-4E24-ACB3-19073C4C7F72}">
      <dgm:prSet phldrT="[Text]" custT="1"/>
      <dgm:spPr/>
      <dgm:t>
        <a:bodyPr/>
        <a:lstStyle/>
        <a:p>
          <a:r>
            <a:rPr lang="en-GB" sz="3600" dirty="0"/>
            <a:t>National limits</a:t>
          </a:r>
        </a:p>
      </dgm:t>
    </dgm:pt>
    <dgm:pt modelId="{C8CA3DA3-E1E4-4A77-AF33-78439111CF40}" type="parTrans" cxnId="{CAA12D76-88C7-44AD-977F-5E5372E44296}">
      <dgm:prSet/>
      <dgm:spPr/>
      <dgm:t>
        <a:bodyPr/>
        <a:lstStyle/>
        <a:p>
          <a:endParaRPr lang="en-GB"/>
        </a:p>
      </dgm:t>
    </dgm:pt>
    <dgm:pt modelId="{EDF8F5D4-0A5C-4002-94F5-FF7B7606A482}" type="sibTrans" cxnId="{CAA12D76-88C7-44AD-977F-5E5372E44296}">
      <dgm:prSet/>
      <dgm:spPr/>
      <dgm:t>
        <a:bodyPr/>
        <a:lstStyle/>
        <a:p>
          <a:endParaRPr lang="en-GB"/>
        </a:p>
      </dgm:t>
    </dgm:pt>
    <dgm:pt modelId="{A7CD683A-E6CE-491B-9779-5074EABC3838}">
      <dgm:prSet phldrT="[Text]" custT="1"/>
      <dgm:spPr/>
      <dgm:t>
        <a:bodyPr/>
        <a:lstStyle/>
        <a:p>
          <a:r>
            <a:rPr lang="en-GB" sz="2000" dirty="0"/>
            <a:t>Many habitats above their critical levels and loads</a:t>
          </a:r>
        </a:p>
      </dgm:t>
    </dgm:pt>
    <dgm:pt modelId="{CD3140A9-3C97-4688-88D6-1B6A43F6C99F}" type="parTrans" cxnId="{1DF77198-45F6-43D3-9ECD-6F184195F168}">
      <dgm:prSet/>
      <dgm:spPr/>
      <dgm:t>
        <a:bodyPr/>
        <a:lstStyle/>
        <a:p>
          <a:endParaRPr lang="en-GB"/>
        </a:p>
      </dgm:t>
    </dgm:pt>
    <dgm:pt modelId="{AB9E6182-9E40-46AC-86E7-9E7072210830}" type="sibTrans" cxnId="{1DF77198-45F6-43D3-9ECD-6F184195F168}">
      <dgm:prSet/>
      <dgm:spPr/>
      <dgm:t>
        <a:bodyPr/>
        <a:lstStyle/>
        <a:p>
          <a:endParaRPr lang="en-GB"/>
        </a:p>
      </dgm:t>
    </dgm:pt>
    <dgm:pt modelId="{C1167F77-D0AA-4993-86AA-3974BB5F115C}">
      <dgm:prSet phldrT="[Text]" custT="1"/>
      <dgm:spPr/>
      <dgm:t>
        <a:bodyPr/>
        <a:lstStyle/>
        <a:p>
          <a:r>
            <a:rPr lang="en-GB" sz="2800" b="1" dirty="0"/>
            <a:t>Local headroom</a:t>
          </a:r>
        </a:p>
      </dgm:t>
    </dgm:pt>
    <dgm:pt modelId="{C9A91D33-6137-461C-82D4-DBF425EE191C}" type="parTrans" cxnId="{08C29D4F-D56E-4541-9060-F65D293E66B4}">
      <dgm:prSet/>
      <dgm:spPr/>
      <dgm:t>
        <a:bodyPr/>
        <a:lstStyle/>
        <a:p>
          <a:endParaRPr lang="en-GB"/>
        </a:p>
      </dgm:t>
    </dgm:pt>
    <dgm:pt modelId="{E0393C5D-BB64-4CF7-A3C1-5B8B44B6F84A}" type="sibTrans" cxnId="{08C29D4F-D56E-4541-9060-F65D293E66B4}">
      <dgm:prSet/>
      <dgm:spPr/>
      <dgm:t>
        <a:bodyPr/>
        <a:lstStyle/>
        <a:p>
          <a:endParaRPr lang="en-GB"/>
        </a:p>
      </dgm:t>
    </dgm:pt>
    <dgm:pt modelId="{559B20EB-F0F9-492E-8E09-681C111C2E60}" type="pres">
      <dgm:prSet presAssocID="{46B99193-769E-413B-990F-EB3EFBED27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B8F007-F94D-4C34-8E34-0D08602F7CF2}" type="pres">
      <dgm:prSet presAssocID="{5B8CF396-8A8D-4A48-8DE7-9C8ACE69FCEF}" presName="linNode" presStyleCnt="0"/>
      <dgm:spPr/>
    </dgm:pt>
    <dgm:pt modelId="{B11310D7-0A9D-43F7-AB44-5DF2C818CB6C}" type="pres">
      <dgm:prSet presAssocID="{5B8CF396-8A8D-4A48-8DE7-9C8ACE69FCEF}" presName="parTx" presStyleLbl="revTx" presStyleIdx="0" presStyleCnt="2" custScaleX="309793" custScaleY="8477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19F8FB-258B-49C0-957E-4829997F6162}" type="pres">
      <dgm:prSet presAssocID="{5B8CF396-8A8D-4A48-8DE7-9C8ACE69FCEF}" presName="bracket" presStyleLbl="parChTrans1D1" presStyleIdx="0" presStyleCnt="2"/>
      <dgm:spPr/>
    </dgm:pt>
    <dgm:pt modelId="{5A4E507F-81E5-4431-A075-17403656DFF7}" type="pres">
      <dgm:prSet presAssocID="{5B8CF396-8A8D-4A48-8DE7-9C8ACE69FCEF}" presName="spH" presStyleCnt="0"/>
      <dgm:spPr/>
    </dgm:pt>
    <dgm:pt modelId="{06AA1ED0-EBAF-4423-A137-4E7301303C2B}" type="pres">
      <dgm:prSet presAssocID="{5B8CF396-8A8D-4A48-8DE7-9C8ACE69FCEF}" presName="desTx" presStyleLbl="node1" presStyleIdx="0" presStyleCnt="2" custScaleY="3012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BAB715-5C5B-418E-A6BF-61AEE613C63F}" type="pres">
      <dgm:prSet presAssocID="{63922240-5B7F-4381-A8C4-98B90AE101BC}" presName="spV" presStyleCnt="0"/>
      <dgm:spPr/>
    </dgm:pt>
    <dgm:pt modelId="{482341A4-4FDA-456B-BE7D-FC866BEBDFFF}" type="pres">
      <dgm:prSet presAssocID="{A7CD683A-E6CE-491B-9779-5074EABC3838}" presName="linNode" presStyleCnt="0"/>
      <dgm:spPr/>
    </dgm:pt>
    <dgm:pt modelId="{D4DD3743-B5DE-48F1-AD40-D6D436055650}" type="pres">
      <dgm:prSet presAssocID="{A7CD683A-E6CE-491B-9779-5074EABC3838}" presName="parTx" presStyleLbl="revTx" presStyleIdx="1" presStyleCnt="2" custScaleX="18897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D230D6-8BA1-4F06-8293-6348E3C5D42B}" type="pres">
      <dgm:prSet presAssocID="{A7CD683A-E6CE-491B-9779-5074EABC3838}" presName="bracket" presStyleLbl="parChTrans1D1" presStyleIdx="1" presStyleCnt="2"/>
      <dgm:spPr/>
    </dgm:pt>
    <dgm:pt modelId="{0BA94574-7D13-4845-86B1-558B47442DF1}" type="pres">
      <dgm:prSet presAssocID="{A7CD683A-E6CE-491B-9779-5074EABC3838}" presName="spH" presStyleCnt="0"/>
      <dgm:spPr/>
    </dgm:pt>
    <dgm:pt modelId="{338153DC-1FAB-4568-9A4B-2DF302FA75A5}" type="pres">
      <dgm:prSet presAssocID="{A7CD683A-E6CE-491B-9779-5074EABC3838}" presName="desTx" presStyleLbl="node1" presStyleIdx="1" presStyleCnt="2" custScaleY="1354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F14BA5-0176-45A5-8831-F4D6C356B9C4}" type="presOf" srcId="{5B8CF396-8A8D-4A48-8DE7-9C8ACE69FCEF}" destId="{B11310D7-0A9D-43F7-AB44-5DF2C818CB6C}" srcOrd="0" destOrd="0" presId="urn:diagrams.loki3.com/BracketList"/>
    <dgm:cxn modelId="{CAA12D76-88C7-44AD-977F-5E5372E44296}" srcId="{5B8CF396-8A8D-4A48-8DE7-9C8ACE69FCEF}" destId="{B33E7569-27D3-4E24-ACB3-19073C4C7F72}" srcOrd="0" destOrd="0" parTransId="{C8CA3DA3-E1E4-4A77-AF33-78439111CF40}" sibTransId="{EDF8F5D4-0A5C-4002-94F5-FF7B7606A482}"/>
    <dgm:cxn modelId="{08C29D4F-D56E-4541-9060-F65D293E66B4}" srcId="{A7CD683A-E6CE-491B-9779-5074EABC3838}" destId="{C1167F77-D0AA-4993-86AA-3974BB5F115C}" srcOrd="0" destOrd="0" parTransId="{C9A91D33-6137-461C-82D4-DBF425EE191C}" sibTransId="{E0393C5D-BB64-4CF7-A3C1-5B8B44B6F84A}"/>
    <dgm:cxn modelId="{8906B343-ACBD-4863-B537-22B83E612661}" type="presOf" srcId="{C1167F77-D0AA-4993-86AA-3974BB5F115C}" destId="{338153DC-1FAB-4568-9A4B-2DF302FA75A5}" srcOrd="0" destOrd="0" presId="urn:diagrams.loki3.com/BracketList"/>
    <dgm:cxn modelId="{2AA51894-701C-4838-9B73-39DAA9B62B77}" srcId="{46B99193-769E-413B-990F-EB3EFBED2785}" destId="{5B8CF396-8A8D-4A48-8DE7-9C8ACE69FCEF}" srcOrd="0" destOrd="0" parTransId="{4BCEA112-5F1A-4767-97AD-5FAABAEEB784}" sibTransId="{63922240-5B7F-4381-A8C4-98B90AE101BC}"/>
    <dgm:cxn modelId="{1DF77198-45F6-43D3-9ECD-6F184195F168}" srcId="{46B99193-769E-413B-990F-EB3EFBED2785}" destId="{A7CD683A-E6CE-491B-9779-5074EABC3838}" srcOrd="1" destOrd="0" parTransId="{CD3140A9-3C97-4688-88D6-1B6A43F6C99F}" sibTransId="{AB9E6182-9E40-46AC-86E7-9E7072210830}"/>
    <dgm:cxn modelId="{0AA53E8C-6C4F-4DB2-B5D8-3504DA3E9D4A}" type="presOf" srcId="{A7CD683A-E6CE-491B-9779-5074EABC3838}" destId="{D4DD3743-B5DE-48F1-AD40-D6D436055650}" srcOrd="0" destOrd="0" presId="urn:diagrams.loki3.com/BracketList"/>
    <dgm:cxn modelId="{32894DAD-967D-456B-81B4-D87B6BD4124B}" type="presOf" srcId="{46B99193-769E-413B-990F-EB3EFBED2785}" destId="{559B20EB-F0F9-492E-8E09-681C111C2E60}" srcOrd="0" destOrd="0" presId="urn:diagrams.loki3.com/BracketList"/>
    <dgm:cxn modelId="{A4D1B6EA-5BE0-4B38-815E-056739F0CD5D}" type="presOf" srcId="{B33E7569-27D3-4E24-ACB3-19073C4C7F72}" destId="{06AA1ED0-EBAF-4423-A137-4E7301303C2B}" srcOrd="0" destOrd="0" presId="urn:diagrams.loki3.com/BracketList"/>
    <dgm:cxn modelId="{1B4D59E8-873A-40CC-B8F8-08C923E56A49}" type="presParOf" srcId="{559B20EB-F0F9-492E-8E09-681C111C2E60}" destId="{65B8F007-F94D-4C34-8E34-0D08602F7CF2}" srcOrd="0" destOrd="0" presId="urn:diagrams.loki3.com/BracketList"/>
    <dgm:cxn modelId="{4DB6EDA8-F28D-4CC8-A2B1-6680444E9CEB}" type="presParOf" srcId="{65B8F007-F94D-4C34-8E34-0D08602F7CF2}" destId="{B11310D7-0A9D-43F7-AB44-5DF2C818CB6C}" srcOrd="0" destOrd="0" presId="urn:diagrams.loki3.com/BracketList"/>
    <dgm:cxn modelId="{A84F684F-6623-499A-AA9C-90680E8E9CBF}" type="presParOf" srcId="{65B8F007-F94D-4C34-8E34-0D08602F7CF2}" destId="{9019F8FB-258B-49C0-957E-4829997F6162}" srcOrd="1" destOrd="0" presId="urn:diagrams.loki3.com/BracketList"/>
    <dgm:cxn modelId="{63AEEDD8-D85A-4B5C-A9D3-D69650A3A31A}" type="presParOf" srcId="{65B8F007-F94D-4C34-8E34-0D08602F7CF2}" destId="{5A4E507F-81E5-4431-A075-17403656DFF7}" srcOrd="2" destOrd="0" presId="urn:diagrams.loki3.com/BracketList"/>
    <dgm:cxn modelId="{49E91521-1449-4393-A460-F2FEF9C51BD7}" type="presParOf" srcId="{65B8F007-F94D-4C34-8E34-0D08602F7CF2}" destId="{06AA1ED0-EBAF-4423-A137-4E7301303C2B}" srcOrd="3" destOrd="0" presId="urn:diagrams.loki3.com/BracketList"/>
    <dgm:cxn modelId="{6F688229-0F40-4E5F-A971-46EE1B36E8EA}" type="presParOf" srcId="{559B20EB-F0F9-492E-8E09-681C111C2E60}" destId="{39BAB715-5C5B-418E-A6BF-61AEE613C63F}" srcOrd="1" destOrd="0" presId="urn:diagrams.loki3.com/BracketList"/>
    <dgm:cxn modelId="{E3051F39-B0C7-4747-B429-9085133A7AB0}" type="presParOf" srcId="{559B20EB-F0F9-492E-8E09-681C111C2E60}" destId="{482341A4-4FDA-456B-BE7D-FC866BEBDFFF}" srcOrd="2" destOrd="0" presId="urn:diagrams.loki3.com/BracketList"/>
    <dgm:cxn modelId="{B4F9660A-D154-4E5D-806F-939B263A2C4A}" type="presParOf" srcId="{482341A4-4FDA-456B-BE7D-FC866BEBDFFF}" destId="{D4DD3743-B5DE-48F1-AD40-D6D436055650}" srcOrd="0" destOrd="0" presId="urn:diagrams.loki3.com/BracketList"/>
    <dgm:cxn modelId="{276E852F-AA94-4632-BBA1-A9D4DC2C09AF}" type="presParOf" srcId="{482341A4-4FDA-456B-BE7D-FC866BEBDFFF}" destId="{70D230D6-8BA1-4F06-8293-6348E3C5D42B}" srcOrd="1" destOrd="0" presId="urn:diagrams.loki3.com/BracketList"/>
    <dgm:cxn modelId="{7A1EE0E2-708C-44C6-9041-B7CCA4D5855E}" type="presParOf" srcId="{482341A4-4FDA-456B-BE7D-FC866BEBDFFF}" destId="{0BA94574-7D13-4845-86B1-558B47442DF1}" srcOrd="2" destOrd="0" presId="urn:diagrams.loki3.com/BracketList"/>
    <dgm:cxn modelId="{46492952-CA85-4FC8-9584-B11DBF269A06}" type="presParOf" srcId="{482341A4-4FDA-456B-BE7D-FC866BEBDFFF}" destId="{338153DC-1FAB-4568-9A4B-2DF302FA75A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5DE1A-5334-4E3C-805C-C8C9811BB376}">
      <dsp:nvSpPr>
        <dsp:cNvPr id="0" name=""/>
        <dsp:cNvSpPr/>
      </dsp:nvSpPr>
      <dsp:spPr>
        <a:xfrm rot="5400000">
          <a:off x="4962336" y="122030"/>
          <a:ext cx="1837694" cy="159879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Animal waste</a:t>
          </a:r>
        </a:p>
      </dsp:txBody>
      <dsp:txXfrm rot="-5400000">
        <a:off x="5330931" y="288954"/>
        <a:ext cx="1100503" cy="1264946"/>
      </dsp:txXfrm>
    </dsp:sp>
    <dsp:sp modelId="{60805F7B-3DB8-4EC6-AA31-AE3C03B6F1C0}">
      <dsp:nvSpPr>
        <dsp:cNvPr id="0" name=""/>
        <dsp:cNvSpPr/>
      </dsp:nvSpPr>
      <dsp:spPr>
        <a:xfrm>
          <a:off x="6729095" y="370119"/>
          <a:ext cx="2050866" cy="110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Nitrogen in faeces and urine</a:t>
          </a:r>
        </a:p>
      </dsp:txBody>
      <dsp:txXfrm>
        <a:off x="6729095" y="370119"/>
        <a:ext cx="2050866" cy="1102616"/>
      </dsp:txXfrm>
    </dsp:sp>
    <dsp:sp modelId="{ABBAE39A-B87A-489A-856D-37617EB0B580}">
      <dsp:nvSpPr>
        <dsp:cNvPr id="0" name=""/>
        <dsp:cNvSpPr/>
      </dsp:nvSpPr>
      <dsp:spPr>
        <a:xfrm rot="5400000">
          <a:off x="3235638" y="122030"/>
          <a:ext cx="1837694" cy="159879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0"/>
            <a:satOff val="0"/>
            <a:lumOff val="5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Urea-based fertilisers</a:t>
          </a:r>
        </a:p>
      </dsp:txBody>
      <dsp:txXfrm rot="-5400000">
        <a:off x="3604233" y="288954"/>
        <a:ext cx="1100503" cy="1264946"/>
      </dsp:txXfrm>
    </dsp:sp>
    <dsp:sp modelId="{F80310CC-9921-4211-B83B-6590EE4288F6}">
      <dsp:nvSpPr>
        <dsp:cNvPr id="0" name=""/>
        <dsp:cNvSpPr/>
      </dsp:nvSpPr>
      <dsp:spPr>
        <a:xfrm rot="5400000">
          <a:off x="4095679" y="1681865"/>
          <a:ext cx="1837694" cy="159879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0"/>
            <a:satOff val="0"/>
            <a:lumOff val="10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Vehicle deNOx</a:t>
          </a:r>
        </a:p>
      </dsp:txBody>
      <dsp:txXfrm rot="-5400000">
        <a:off x="4464274" y="1848789"/>
        <a:ext cx="1100503" cy="1264946"/>
      </dsp:txXfrm>
    </dsp:sp>
    <dsp:sp modelId="{39F0391A-12F5-4B2A-9CBE-8FF0E925E063}">
      <dsp:nvSpPr>
        <dsp:cNvPr id="0" name=""/>
        <dsp:cNvSpPr/>
      </dsp:nvSpPr>
      <dsp:spPr>
        <a:xfrm>
          <a:off x="2164263" y="1929954"/>
          <a:ext cx="1984709" cy="110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Urea injection</a:t>
          </a:r>
        </a:p>
      </dsp:txBody>
      <dsp:txXfrm>
        <a:off x="2164263" y="1929954"/>
        <a:ext cx="1984709" cy="1102616"/>
      </dsp:txXfrm>
    </dsp:sp>
    <dsp:sp modelId="{8C62A51D-7455-4F93-B7CD-57C1410BEC85}">
      <dsp:nvSpPr>
        <dsp:cNvPr id="0" name=""/>
        <dsp:cNvSpPr/>
      </dsp:nvSpPr>
      <dsp:spPr>
        <a:xfrm rot="5400000">
          <a:off x="5822376" y="1681865"/>
          <a:ext cx="1837694" cy="159879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0"/>
            <a:satOff val="0"/>
            <a:lumOff val="150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Industrial deNOx</a:t>
          </a:r>
        </a:p>
      </dsp:txBody>
      <dsp:txXfrm rot="-5400000">
        <a:off x="6190971" y="1848789"/>
        <a:ext cx="1100503" cy="1264946"/>
      </dsp:txXfrm>
    </dsp:sp>
    <dsp:sp modelId="{EC75EE06-0CB6-45A6-B630-CC59BDB0CAB9}">
      <dsp:nvSpPr>
        <dsp:cNvPr id="0" name=""/>
        <dsp:cNvSpPr/>
      </dsp:nvSpPr>
      <dsp:spPr>
        <a:xfrm rot="5400000">
          <a:off x="4962336" y="3241700"/>
          <a:ext cx="1837694" cy="159879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0"/>
            <a:satOff val="0"/>
            <a:lumOff val="20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Chemicals production</a:t>
          </a:r>
        </a:p>
      </dsp:txBody>
      <dsp:txXfrm rot="-5400000">
        <a:off x="5330931" y="3408624"/>
        <a:ext cx="1100503" cy="1264946"/>
      </dsp:txXfrm>
    </dsp:sp>
    <dsp:sp modelId="{744B8CD3-3315-4FBE-BB9B-3603D4F6D1ED}">
      <dsp:nvSpPr>
        <dsp:cNvPr id="0" name=""/>
        <dsp:cNvSpPr/>
      </dsp:nvSpPr>
      <dsp:spPr>
        <a:xfrm>
          <a:off x="6729095" y="3489788"/>
          <a:ext cx="2050866" cy="110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Fertilisers</a:t>
          </a:r>
        </a:p>
      </dsp:txBody>
      <dsp:txXfrm>
        <a:off x="6729095" y="3489788"/>
        <a:ext cx="2050866" cy="1102616"/>
      </dsp:txXfrm>
    </dsp:sp>
    <dsp:sp modelId="{3A07ECD1-3F4F-4DB8-B545-721052AF3DF7}">
      <dsp:nvSpPr>
        <dsp:cNvPr id="0" name=""/>
        <dsp:cNvSpPr/>
      </dsp:nvSpPr>
      <dsp:spPr>
        <a:xfrm rot="5400000">
          <a:off x="3235638" y="3241700"/>
          <a:ext cx="1837694" cy="159879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0"/>
            <a:satOff val="0"/>
            <a:lumOff val="251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Waste decomposition</a:t>
          </a:r>
        </a:p>
      </dsp:txBody>
      <dsp:txXfrm rot="-5400000">
        <a:off x="3604233" y="3408624"/>
        <a:ext cx="1100503" cy="1264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BD021-6904-44D6-AFC9-F84C52232CE7}">
      <dsp:nvSpPr>
        <dsp:cNvPr id="0" name=""/>
        <dsp:cNvSpPr/>
      </dsp:nvSpPr>
      <dsp:spPr>
        <a:xfrm>
          <a:off x="5343" y="326799"/>
          <a:ext cx="2733384" cy="94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Screening models</a:t>
          </a:r>
        </a:p>
      </dsp:txBody>
      <dsp:txXfrm>
        <a:off x="5343" y="326799"/>
        <a:ext cx="2733384" cy="946687"/>
      </dsp:txXfrm>
    </dsp:sp>
    <dsp:sp modelId="{548D2DDF-5984-4045-8329-2F339B6A434C}">
      <dsp:nvSpPr>
        <dsp:cNvPr id="0" name=""/>
        <dsp:cNvSpPr/>
      </dsp:nvSpPr>
      <dsp:spPr>
        <a:xfrm>
          <a:off x="2738728" y="16167"/>
          <a:ext cx="546676" cy="156795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20515-1983-44E3-90F0-0FC4D422E3B9}">
      <dsp:nvSpPr>
        <dsp:cNvPr id="0" name=""/>
        <dsp:cNvSpPr/>
      </dsp:nvSpPr>
      <dsp:spPr>
        <a:xfrm>
          <a:off x="3504075" y="16167"/>
          <a:ext cx="7434805" cy="1567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/>
            <a:t>SCAIL Ag/Combustion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/>
            <a:t>SCAIL = ‘AERMOD Lite’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/>
            <a:t>Ammonia Screening Tool (AST)</a:t>
          </a:r>
        </a:p>
      </dsp:txBody>
      <dsp:txXfrm>
        <a:off x="3504075" y="16167"/>
        <a:ext cx="7434805" cy="1567951"/>
      </dsp:txXfrm>
    </dsp:sp>
    <dsp:sp modelId="{80ED3206-93AA-4DF0-A555-80F4C8670FB2}">
      <dsp:nvSpPr>
        <dsp:cNvPr id="0" name=""/>
        <dsp:cNvSpPr/>
      </dsp:nvSpPr>
      <dsp:spPr>
        <a:xfrm>
          <a:off x="5343" y="2845894"/>
          <a:ext cx="2733384" cy="94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Detailed modelling</a:t>
          </a:r>
        </a:p>
      </dsp:txBody>
      <dsp:txXfrm>
        <a:off x="5343" y="2845894"/>
        <a:ext cx="2733384" cy="946687"/>
      </dsp:txXfrm>
    </dsp:sp>
    <dsp:sp modelId="{0B946395-FC06-4E19-A114-68C00EB2DA40}">
      <dsp:nvSpPr>
        <dsp:cNvPr id="0" name=""/>
        <dsp:cNvSpPr/>
      </dsp:nvSpPr>
      <dsp:spPr>
        <a:xfrm>
          <a:off x="2738728" y="1692118"/>
          <a:ext cx="546676" cy="325423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DA064-EF6B-4D14-854D-08538769B660}">
      <dsp:nvSpPr>
        <dsp:cNvPr id="0" name=""/>
        <dsp:cNvSpPr/>
      </dsp:nvSpPr>
      <dsp:spPr>
        <a:xfrm>
          <a:off x="3504075" y="1692118"/>
          <a:ext cx="7434805" cy="32542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/>
            <a:t>ADMS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/>
            <a:t>AERMOD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/>
            <a:t>Range up to 15km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/>
            <a:t>Depend on user-skill, and representative topographical  / meteorological data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/>
            <a:t>National modelled results, e.g. FRAME for </a:t>
          </a:r>
          <a:r>
            <a:rPr lang="en-GB" sz="3000" kern="1200" dirty="0" smtClean="0"/>
            <a:t>ammonia, </a:t>
          </a:r>
          <a:r>
            <a:rPr lang="en-GB" sz="3000" kern="1200" dirty="0"/>
            <a:t>APIS for critical loads</a:t>
          </a:r>
        </a:p>
      </dsp:txBody>
      <dsp:txXfrm>
        <a:off x="3504075" y="1692118"/>
        <a:ext cx="7434805" cy="3254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298BF-6B88-4190-AC2C-A9C871235B6D}">
      <dsp:nvSpPr>
        <dsp:cNvPr id="0" name=""/>
        <dsp:cNvSpPr/>
      </dsp:nvSpPr>
      <dsp:spPr>
        <a:xfrm>
          <a:off x="107801" y="0"/>
          <a:ext cx="3176015" cy="2382012"/>
        </a:xfrm>
        <a:prstGeom prst="upArrow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73C7A-AB85-4F4D-8BB2-5E8DF70F0954}">
      <dsp:nvSpPr>
        <dsp:cNvPr id="0" name=""/>
        <dsp:cNvSpPr/>
      </dsp:nvSpPr>
      <dsp:spPr>
        <a:xfrm>
          <a:off x="3379098" y="0"/>
          <a:ext cx="6128766" cy="238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/>
            <a:t>Screening-model results  - must be higher than detailed modelling results</a:t>
          </a:r>
        </a:p>
      </dsp:txBody>
      <dsp:txXfrm>
        <a:off x="3379098" y="0"/>
        <a:ext cx="6128766" cy="2382012"/>
      </dsp:txXfrm>
    </dsp:sp>
    <dsp:sp modelId="{F13B48A6-0C83-4C4F-B4F7-CF787942DFDA}">
      <dsp:nvSpPr>
        <dsp:cNvPr id="0" name=""/>
        <dsp:cNvSpPr/>
      </dsp:nvSpPr>
      <dsp:spPr>
        <a:xfrm>
          <a:off x="1060606" y="2580512"/>
          <a:ext cx="3176015" cy="2382012"/>
        </a:xfrm>
        <a:prstGeom prst="downArrow">
          <a:avLst/>
        </a:prstGeom>
        <a:solidFill>
          <a:schemeClr val="accent2">
            <a:shade val="80000"/>
            <a:hueOff val="817465"/>
            <a:satOff val="-76908"/>
            <a:lumOff val="40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960EC-D114-4074-9D93-204F57C2A4F4}">
      <dsp:nvSpPr>
        <dsp:cNvPr id="0" name=""/>
        <dsp:cNvSpPr/>
      </dsp:nvSpPr>
      <dsp:spPr>
        <a:xfrm>
          <a:off x="3956148" y="2580512"/>
          <a:ext cx="6880275" cy="238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>
              <a:latin typeface="+mn-lt"/>
            </a:rPr>
            <a:t>Detailed modelling results must be validated for representative situations. Predicted </a:t>
          </a:r>
          <a:r>
            <a:rPr lang="en-GB" sz="3800" kern="1200" dirty="0">
              <a:latin typeface="+mn-lt"/>
              <a:cs typeface="Shonar Bangla" panose="020B0502040204020203" pitchFamily="34" charset="0"/>
            </a:rPr>
            <a:t>~ Measured results</a:t>
          </a:r>
          <a:endParaRPr lang="en-GB" sz="3800" kern="1200" dirty="0">
            <a:latin typeface="+mn-lt"/>
          </a:endParaRPr>
        </a:p>
      </dsp:txBody>
      <dsp:txXfrm>
        <a:off x="3956148" y="2580512"/>
        <a:ext cx="6880275" cy="2382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298BF-6B88-4190-AC2C-A9C871235B6D}">
      <dsp:nvSpPr>
        <dsp:cNvPr id="0" name=""/>
        <dsp:cNvSpPr/>
      </dsp:nvSpPr>
      <dsp:spPr>
        <a:xfrm>
          <a:off x="107801" y="0"/>
          <a:ext cx="3176015" cy="2382012"/>
        </a:xfrm>
        <a:prstGeom prst="upArrow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73C7A-AB85-4F4D-8BB2-5E8DF70F0954}">
      <dsp:nvSpPr>
        <dsp:cNvPr id="0" name=""/>
        <dsp:cNvSpPr/>
      </dsp:nvSpPr>
      <dsp:spPr>
        <a:xfrm>
          <a:off x="3379098" y="0"/>
          <a:ext cx="6128766" cy="238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Indicative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Predictive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‘Crystal ball’ for concentrations and deposition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Conduct sensitivity analyses</a:t>
          </a:r>
        </a:p>
      </dsp:txBody>
      <dsp:txXfrm>
        <a:off x="3379098" y="0"/>
        <a:ext cx="6128766" cy="2382012"/>
      </dsp:txXfrm>
    </dsp:sp>
    <dsp:sp modelId="{F13B48A6-0C83-4C4F-B4F7-CF787942DFDA}">
      <dsp:nvSpPr>
        <dsp:cNvPr id="0" name=""/>
        <dsp:cNvSpPr/>
      </dsp:nvSpPr>
      <dsp:spPr>
        <a:xfrm>
          <a:off x="1060606" y="2580512"/>
          <a:ext cx="3176015" cy="2382012"/>
        </a:xfrm>
        <a:prstGeom prst="downArrow">
          <a:avLst/>
        </a:prstGeom>
        <a:solidFill>
          <a:schemeClr val="accent2">
            <a:shade val="80000"/>
            <a:hueOff val="817465"/>
            <a:satOff val="-76908"/>
            <a:lumOff val="40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960EC-D114-4074-9D93-204F57C2A4F4}">
      <dsp:nvSpPr>
        <dsp:cNvPr id="0" name=""/>
        <dsp:cNvSpPr/>
      </dsp:nvSpPr>
      <dsp:spPr>
        <a:xfrm>
          <a:off x="4063949" y="2580512"/>
          <a:ext cx="6880275" cy="238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+mn-lt"/>
            </a:rPr>
            <a:t>Indicative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+mn-lt"/>
            </a:rPr>
            <a:t>Uncertainties - approximations to reality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+mn-lt"/>
            </a:rPr>
            <a:t>Input data uncertainties: source data -  emission rates, meteorological data, terrain</a:t>
          </a:r>
          <a:endParaRPr lang="en-GB" sz="1900" kern="1200" dirty="0">
            <a:latin typeface="+mn-lt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Validation/uncertainty </a:t>
          </a:r>
          <a:r>
            <a:rPr lang="en-US" sz="1900" kern="1200" dirty="0">
              <a:latin typeface="+mn-lt"/>
            </a:rPr>
            <a:t>~ </a:t>
          </a:r>
          <a:r>
            <a:rPr lang="en-US" sz="1900" kern="1200" dirty="0" smtClean="0">
              <a:latin typeface="+mn-lt"/>
            </a:rPr>
            <a:t>0.7–1.3x </a:t>
          </a:r>
          <a:r>
            <a:rPr lang="en-US" sz="1900" kern="1200" dirty="0">
              <a:latin typeface="+mn-lt"/>
            </a:rPr>
            <a:t>(</a:t>
          </a:r>
          <a:r>
            <a:rPr lang="en-US" sz="1900" kern="1200" dirty="0" smtClean="0">
              <a:latin typeface="+mn-lt"/>
            </a:rPr>
            <a:t>Long Term) 0.5–2.0x </a:t>
          </a:r>
          <a:r>
            <a:rPr lang="en-US" sz="1900" kern="1200" dirty="0">
              <a:latin typeface="+mn-lt"/>
            </a:rPr>
            <a:t>(</a:t>
          </a:r>
          <a:r>
            <a:rPr lang="en-US" sz="1900" kern="1200" dirty="0" smtClean="0">
              <a:latin typeface="+mn-lt"/>
            </a:rPr>
            <a:t>Short Term)</a:t>
          </a:r>
          <a:endParaRPr lang="en-GB" sz="1900" kern="1200" dirty="0">
            <a:latin typeface="+mn-lt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>
            <a:latin typeface="+mn-lt"/>
          </a:endParaRPr>
        </a:p>
      </dsp:txBody>
      <dsp:txXfrm>
        <a:off x="4063949" y="2580512"/>
        <a:ext cx="6880275" cy="2382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D5C80-521B-4D66-B60F-2B3DEBBED50B}">
      <dsp:nvSpPr>
        <dsp:cNvPr id="0" name=""/>
        <dsp:cNvSpPr/>
      </dsp:nvSpPr>
      <dsp:spPr>
        <a:xfrm>
          <a:off x="0" y="0"/>
          <a:ext cx="10941713" cy="152655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b="1" kern="1200" dirty="0"/>
            <a:t>Dutch Nitrogen Case</a:t>
          </a:r>
        </a:p>
      </dsp:txBody>
      <dsp:txXfrm>
        <a:off x="44711" y="44711"/>
        <a:ext cx="10852291" cy="1437135"/>
      </dsp:txXfrm>
    </dsp:sp>
    <dsp:sp modelId="{E6CF3E9B-CFB6-4BC9-9D85-040DAD7566B6}">
      <dsp:nvSpPr>
        <dsp:cNvPr id="0" name=""/>
        <dsp:cNvSpPr/>
      </dsp:nvSpPr>
      <dsp:spPr>
        <a:xfrm>
          <a:off x="1255" y="1717983"/>
          <a:ext cx="7147466" cy="152655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/>
            <a:t>Wealden Judgement</a:t>
          </a:r>
        </a:p>
      </dsp:txBody>
      <dsp:txXfrm>
        <a:off x="45966" y="1762694"/>
        <a:ext cx="7058044" cy="1437135"/>
      </dsp:txXfrm>
    </dsp:sp>
    <dsp:sp modelId="{454C7D9B-9D0E-4189-9E58-874FE7BADDF3}">
      <dsp:nvSpPr>
        <dsp:cNvPr id="0" name=""/>
        <dsp:cNvSpPr/>
      </dsp:nvSpPr>
      <dsp:spPr>
        <a:xfrm>
          <a:off x="1255" y="3433072"/>
          <a:ext cx="3500228" cy="1526557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Growth Duty, polarised interests</a:t>
          </a:r>
        </a:p>
      </dsp:txBody>
      <dsp:txXfrm>
        <a:off x="45966" y="3477783"/>
        <a:ext cx="3410806" cy="1437135"/>
      </dsp:txXfrm>
    </dsp:sp>
    <dsp:sp modelId="{5CA7C902-DEB7-4475-911D-C008005CAF7C}">
      <dsp:nvSpPr>
        <dsp:cNvPr id="0" name=""/>
        <dsp:cNvSpPr/>
      </dsp:nvSpPr>
      <dsp:spPr>
        <a:xfrm>
          <a:off x="3648493" y="3433072"/>
          <a:ext cx="3500228" cy="1526557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Emissions factors</a:t>
          </a:r>
        </a:p>
      </dsp:txBody>
      <dsp:txXfrm>
        <a:off x="3693204" y="3477783"/>
        <a:ext cx="3410806" cy="1437135"/>
      </dsp:txXfrm>
    </dsp:sp>
    <dsp:sp modelId="{A726DB52-926D-4B35-8F13-F89D42035390}">
      <dsp:nvSpPr>
        <dsp:cNvPr id="0" name=""/>
        <dsp:cNvSpPr/>
      </dsp:nvSpPr>
      <dsp:spPr>
        <a:xfrm>
          <a:off x="7442740" y="1717983"/>
          <a:ext cx="3500228" cy="152655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/>
            <a:t>Thresholds</a:t>
          </a:r>
        </a:p>
      </dsp:txBody>
      <dsp:txXfrm>
        <a:off x="7487451" y="1762694"/>
        <a:ext cx="3410806" cy="1437135"/>
      </dsp:txXfrm>
    </dsp:sp>
    <dsp:sp modelId="{2F69275D-54EA-4031-B10E-CDEAD2A853D6}">
      <dsp:nvSpPr>
        <dsp:cNvPr id="0" name=""/>
        <dsp:cNvSpPr/>
      </dsp:nvSpPr>
      <dsp:spPr>
        <a:xfrm>
          <a:off x="7442740" y="3433072"/>
          <a:ext cx="3500228" cy="1526557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i="1" kern="1200" dirty="0"/>
            <a:t>In combination </a:t>
          </a:r>
          <a:r>
            <a:rPr lang="en-GB" sz="3000" kern="1200" dirty="0"/>
            <a:t>assessments</a:t>
          </a:r>
        </a:p>
      </dsp:txBody>
      <dsp:txXfrm>
        <a:off x="7487451" y="3477783"/>
        <a:ext cx="3410806" cy="14371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FD59B-85E1-4FA4-8F25-CBF646395038}">
      <dsp:nvSpPr>
        <dsp:cNvPr id="0" name=""/>
        <dsp:cNvSpPr/>
      </dsp:nvSpPr>
      <dsp:spPr>
        <a:xfrm>
          <a:off x="0" y="258216"/>
          <a:ext cx="3420070" cy="205204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Review of emissions factors</a:t>
          </a:r>
        </a:p>
      </dsp:txBody>
      <dsp:txXfrm>
        <a:off x="0" y="258216"/>
        <a:ext cx="3420070" cy="2052042"/>
      </dsp:txXfrm>
    </dsp:sp>
    <dsp:sp modelId="{0B6E0DB5-25C1-4535-BAAA-05F32B314AC0}">
      <dsp:nvSpPr>
        <dsp:cNvPr id="0" name=""/>
        <dsp:cNvSpPr/>
      </dsp:nvSpPr>
      <dsp:spPr>
        <a:xfrm>
          <a:off x="3762077" y="258216"/>
          <a:ext cx="3420070" cy="2052042"/>
        </a:xfrm>
        <a:prstGeom prst="rect">
          <a:avLst/>
        </a:prstGeom>
        <a:solidFill>
          <a:schemeClr val="accent2">
            <a:shade val="50000"/>
            <a:hueOff val="337512"/>
            <a:satOff val="-32164"/>
            <a:lumOff val="241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Strategic, habitat-centric approaches</a:t>
          </a:r>
        </a:p>
      </dsp:txBody>
      <dsp:txXfrm>
        <a:off x="3762077" y="258216"/>
        <a:ext cx="3420070" cy="2052042"/>
      </dsp:txXfrm>
    </dsp:sp>
    <dsp:sp modelId="{D6B424BB-170A-4B5F-8FCD-B59B9228DB9A}">
      <dsp:nvSpPr>
        <dsp:cNvPr id="0" name=""/>
        <dsp:cNvSpPr/>
      </dsp:nvSpPr>
      <dsp:spPr>
        <a:xfrm>
          <a:off x="7524154" y="258216"/>
          <a:ext cx="3420070" cy="2052042"/>
        </a:xfrm>
        <a:prstGeom prst="rect">
          <a:avLst/>
        </a:prstGeom>
        <a:solidFill>
          <a:schemeClr val="accent2">
            <a:shade val="50000"/>
            <a:hueOff val="675025"/>
            <a:satOff val="-64327"/>
            <a:lumOff val="48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Use both critical levels and critical loads</a:t>
          </a:r>
        </a:p>
      </dsp:txBody>
      <dsp:txXfrm>
        <a:off x="7524154" y="258216"/>
        <a:ext cx="3420070" cy="2052042"/>
      </dsp:txXfrm>
    </dsp:sp>
    <dsp:sp modelId="{99A80634-F6D0-4DCF-B7A1-280DBA480AF7}">
      <dsp:nvSpPr>
        <dsp:cNvPr id="0" name=""/>
        <dsp:cNvSpPr/>
      </dsp:nvSpPr>
      <dsp:spPr>
        <a:xfrm>
          <a:off x="1881038" y="2652266"/>
          <a:ext cx="3420070" cy="2052042"/>
        </a:xfrm>
        <a:prstGeom prst="rect">
          <a:avLst/>
        </a:prstGeom>
        <a:solidFill>
          <a:schemeClr val="accent2">
            <a:shade val="50000"/>
            <a:hueOff val="675025"/>
            <a:satOff val="-64327"/>
            <a:lumOff val="48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Thresholds based on scientific evidence for monitoring</a:t>
          </a:r>
        </a:p>
      </dsp:txBody>
      <dsp:txXfrm>
        <a:off x="1881038" y="2652266"/>
        <a:ext cx="3420070" cy="2052042"/>
      </dsp:txXfrm>
    </dsp:sp>
    <dsp:sp modelId="{ECEC787A-71E6-40BD-A0FD-BE954FDDC5AB}">
      <dsp:nvSpPr>
        <dsp:cNvPr id="0" name=""/>
        <dsp:cNvSpPr/>
      </dsp:nvSpPr>
      <dsp:spPr>
        <a:xfrm>
          <a:off x="5643116" y="2652266"/>
          <a:ext cx="3420070" cy="2052042"/>
        </a:xfrm>
        <a:prstGeom prst="rect">
          <a:avLst/>
        </a:prstGeom>
        <a:solidFill>
          <a:schemeClr val="accent2">
            <a:shade val="50000"/>
            <a:hueOff val="337512"/>
            <a:satOff val="-32164"/>
            <a:lumOff val="241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Simplification and alignment with other regulatory bodies</a:t>
          </a:r>
        </a:p>
      </dsp:txBody>
      <dsp:txXfrm>
        <a:off x="5643116" y="2652266"/>
        <a:ext cx="3420070" cy="20520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310D7-0A9D-43F7-AB44-5DF2C818CB6C}">
      <dsp:nvSpPr>
        <dsp:cNvPr id="0" name=""/>
        <dsp:cNvSpPr/>
      </dsp:nvSpPr>
      <dsp:spPr>
        <a:xfrm>
          <a:off x="2819" y="1124240"/>
          <a:ext cx="3583543" cy="80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National emissions not on track to meet 2020/30 targets in Gothenburg Protocol</a:t>
          </a:r>
        </a:p>
      </dsp:txBody>
      <dsp:txXfrm>
        <a:off x="2819" y="1124240"/>
        <a:ext cx="3583543" cy="809862"/>
      </dsp:txXfrm>
    </dsp:sp>
    <dsp:sp modelId="{9019F8FB-258B-49C0-957E-4829997F6162}">
      <dsp:nvSpPr>
        <dsp:cNvPr id="0" name=""/>
        <dsp:cNvSpPr/>
      </dsp:nvSpPr>
      <dsp:spPr>
        <a:xfrm>
          <a:off x="3586362" y="1021634"/>
          <a:ext cx="231350" cy="101507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A1ED0-EBAF-4423-A137-4E7301303C2B}">
      <dsp:nvSpPr>
        <dsp:cNvPr id="0" name=""/>
        <dsp:cNvSpPr/>
      </dsp:nvSpPr>
      <dsp:spPr>
        <a:xfrm>
          <a:off x="3910254" y="327"/>
          <a:ext cx="3146371" cy="30576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600" kern="1200" dirty="0"/>
            <a:t>National limits</a:t>
          </a:r>
        </a:p>
      </dsp:txBody>
      <dsp:txXfrm>
        <a:off x="3910254" y="327"/>
        <a:ext cx="3146371" cy="3057689"/>
      </dsp:txXfrm>
    </dsp:sp>
    <dsp:sp modelId="{D4DD3743-B5DE-48F1-AD40-D6D436055650}">
      <dsp:nvSpPr>
        <dsp:cNvPr id="0" name=""/>
        <dsp:cNvSpPr/>
      </dsp:nvSpPr>
      <dsp:spPr>
        <a:xfrm>
          <a:off x="2819" y="3202352"/>
          <a:ext cx="2726783" cy="731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Many habitats above their critical levels and loads</a:t>
          </a:r>
        </a:p>
      </dsp:txBody>
      <dsp:txXfrm>
        <a:off x="2819" y="3202352"/>
        <a:ext cx="2726783" cy="731768"/>
      </dsp:txXfrm>
    </dsp:sp>
    <dsp:sp modelId="{70D230D6-8BA1-4F06-8293-6348E3C5D42B}">
      <dsp:nvSpPr>
        <dsp:cNvPr id="0" name=""/>
        <dsp:cNvSpPr/>
      </dsp:nvSpPr>
      <dsp:spPr>
        <a:xfrm>
          <a:off x="2729602" y="3202352"/>
          <a:ext cx="288585" cy="73176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153DC-1FAB-4568-9A4B-2DF302FA75A5}">
      <dsp:nvSpPr>
        <dsp:cNvPr id="0" name=""/>
        <dsp:cNvSpPr/>
      </dsp:nvSpPr>
      <dsp:spPr>
        <a:xfrm>
          <a:off x="3133622" y="3072799"/>
          <a:ext cx="3924758" cy="99087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817465"/>
                <a:satOff val="-76908"/>
                <a:lumOff val="4045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817465"/>
                <a:satOff val="-76908"/>
                <a:lumOff val="4045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817465"/>
                <a:satOff val="-76908"/>
                <a:lumOff val="40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b="1" kern="1200" dirty="0"/>
            <a:t>Local headroom</a:t>
          </a:r>
        </a:p>
      </dsp:txBody>
      <dsp:txXfrm>
        <a:off x="3133622" y="3072799"/>
        <a:ext cx="3924758" cy="990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</cdr:x>
      <cdr:y>0.58034</cdr:y>
    </cdr:from>
    <cdr:to>
      <cdr:x>0.54155</cdr:x>
      <cdr:y>0.76461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12493" y="28799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4000" dirty="0">
              <a:solidFill>
                <a:schemeClr val="bg1"/>
              </a:solidFill>
            </a:rPr>
            <a:t>84%</a:t>
          </a:r>
        </a:p>
      </cdr:txBody>
    </cdr:sp>
  </cdr:relSizeAnchor>
  <cdr:relSizeAnchor xmlns:cdr="http://schemas.openxmlformats.org/drawingml/2006/chartDrawing">
    <cdr:from>
      <cdr:x>0.49978</cdr:x>
      <cdr:y>0.17405</cdr:y>
    </cdr:from>
    <cdr:to>
      <cdr:x>0.58333</cdr:x>
      <cdr:y>0.35832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69693" y="8637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>
              <a:solidFill>
                <a:schemeClr val="bg1"/>
              </a:solidFill>
            </a:rPr>
            <a:t>4%</a:t>
          </a:r>
        </a:p>
      </cdr:txBody>
    </cdr:sp>
  </cdr:relSizeAnchor>
  <cdr:relSizeAnchor xmlns:cdr="http://schemas.openxmlformats.org/drawingml/2006/chartDrawing">
    <cdr:from>
      <cdr:x>0.40789</cdr:x>
      <cdr:y>0.17405</cdr:y>
    </cdr:from>
    <cdr:to>
      <cdr:x>0.49144</cdr:x>
      <cdr:y>0.35832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64000" y="8637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>
              <a:solidFill>
                <a:schemeClr val="bg1"/>
              </a:solidFill>
            </a:rPr>
            <a:t>12%</a:t>
          </a:r>
        </a:p>
      </cdr:txBody>
    </cdr:sp>
  </cdr:relSizeAnchor>
  <cdr:relSizeAnchor xmlns:cdr="http://schemas.openxmlformats.org/drawingml/2006/chartDrawing">
    <cdr:from>
      <cdr:x>0.64475</cdr:x>
      <cdr:y>0.89843</cdr:y>
    </cdr:from>
    <cdr:to>
      <cdr:x>0.69739</cdr:x>
      <cdr:y>1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056288" y="4536157"/>
          <a:ext cx="576064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0FE36-E888-467A-9037-D62605DFF413}" type="datetimeFigureOut">
              <a:rPr lang="en-GB" smtClean="0"/>
              <a:t>09/03/2020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7257A-15CE-484F-B6B2-C10867BF71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988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999C6-2348-4B96-A6FC-E495932FDB1A}" type="datetimeFigureOut">
              <a:rPr lang="en-GB" smtClean="0"/>
              <a:t>09/03/2020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3EE5-FE4B-4101-9B3A-C2FCFFA06E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94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y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y ti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gre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980729"/>
            <a:ext cx="10944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3201071"/>
            <a:ext cx="10944000" cy="187367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grey whi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980729"/>
            <a:ext cx="10944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800" b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3201071"/>
            <a:ext cx="10944000" cy="1873672"/>
          </a:xfrm>
        </p:spPr>
        <p:txBody>
          <a:bodyPr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gre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F3BDA7-BDC6-41F6-9669-CF469B298DB8}" type="datetime1">
              <a:rPr lang="en-GB" smtClean="0"/>
              <a:pPr>
                <a:defRPr/>
              </a:pPr>
              <a:t>09/03/2020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4674CA-76BF-4A0C-AB17-8B5FF3054F5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y whi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998" y="158161"/>
            <a:ext cx="10943167" cy="60654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980729"/>
            <a:ext cx="10943584" cy="4962874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/>
              <a:pPr>
                <a:defRPr/>
              </a:pPr>
              <a:t>09/03/2020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y whi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700809"/>
            <a:ext cx="5280000" cy="4242793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88618" y="1700214"/>
            <a:ext cx="5278967" cy="4243387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/>
              <a:pPr>
                <a:defRPr/>
              </a:pPr>
              <a:t>09/03/2020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700809"/>
            <a:ext cx="5280000" cy="4242793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88618" y="1700214"/>
            <a:ext cx="5278967" cy="4243387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B0B417-BAB8-43DF-A8D2-D63D9706B574}" type="datetime1">
              <a:rPr lang="en-GB" smtClean="0"/>
              <a:pPr>
                <a:defRPr/>
              </a:pPr>
              <a:t>09/03/2020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0CFFAE-92C7-43A4-9873-89690CBB1D9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ti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gree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980729"/>
            <a:ext cx="10944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3201071"/>
            <a:ext cx="10944000" cy="187367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green whi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980729"/>
            <a:ext cx="10944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3201071"/>
            <a:ext cx="10944000" cy="1873672"/>
          </a:xfrm>
        </p:spPr>
        <p:txBody>
          <a:bodyPr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gree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F3BDA7-BDC6-41F6-9669-CF469B298DB8}" type="datetime1">
              <a:rPr lang="en-GB" smtClean="0"/>
              <a:pPr>
                <a:defRPr/>
              </a:pPr>
              <a:t>09/03/2020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4674CA-76BF-4A0C-AB17-8B5FF3054F5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en whi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700809"/>
            <a:ext cx="10943584" cy="4242793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/>
              <a:pPr>
                <a:defRPr/>
              </a:pPr>
              <a:t>09/03/2020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 whi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700809"/>
            <a:ext cx="5280000" cy="4242793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88618" y="1700214"/>
            <a:ext cx="5278967" cy="4243387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/>
              <a:pPr>
                <a:defRPr/>
              </a:pPr>
              <a:t>09/03/2020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700809"/>
            <a:ext cx="5280000" cy="4242793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88618" y="1700214"/>
            <a:ext cx="5278967" cy="4243387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B0B417-BAB8-43DF-A8D2-D63D9706B574}" type="datetime1">
              <a:rPr lang="en-GB" smtClean="0"/>
              <a:pPr>
                <a:defRPr/>
              </a:pPr>
              <a:t>09/03/2020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0CFFAE-92C7-43A4-9873-89690CBB1D9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419" y="6196013"/>
            <a:ext cx="5831621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UNCLASSIFIED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4418" y="468314"/>
            <a:ext cx="1094316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18" y="1700214"/>
            <a:ext cx="10943167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8048" y="6196013"/>
            <a:ext cx="2844800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509D79-AD7E-415C-91F8-C4030AD80593}" type="datetime1">
              <a:rPr lang="en-GB" smtClean="0"/>
              <a:pPr>
                <a:defRPr/>
              </a:pPr>
              <a:t>09/03/2020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4824" y="6196013"/>
            <a:ext cx="518584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2FF26-AD14-4CF9-8F1D-EF3CFAE0FF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04" r:id="rId10"/>
    <p:sldLayoutId id="2147483826" r:id="rId11"/>
    <p:sldLayoutId id="2147483824" r:id="rId12"/>
    <p:sldLayoutId id="2147483808" r:id="rId13"/>
    <p:sldLayoutId id="2147483823" r:id="rId14"/>
    <p:sldLayoutId id="2147483815" r:id="rId15"/>
    <p:sldLayoutId id="2147483827" r:id="rId16"/>
    <p:sldLayoutId id="2147483816" r:id="rId17"/>
    <p:sldLayoutId id="2147483818" r:id="rId18"/>
  </p:sldLayoutIdLst>
  <p:hf hdr="0" dt="0"/>
  <p:txStyles>
    <p:titleStyle>
      <a:lvl1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2pPr>
      <a:lvl3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3pPr>
      <a:lvl4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4pPr>
      <a:lvl5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5pPr>
      <a:lvl6pPr marL="12001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6pPr>
      <a:lvl7pPr marL="16573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7pPr>
      <a:lvl8pPr marL="21145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8pPr>
      <a:lvl9pPr marL="25717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47700" indent="-2873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863600" indent="-215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079500" indent="-215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295400" indent="-215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82A7DA-3B04-4E3E-8815-99B63F26423C}"/>
              </a:ext>
            </a:extLst>
          </p:cNvPr>
          <p:cNvSpPr txBox="1"/>
          <p:nvPr/>
        </p:nvSpPr>
        <p:spPr>
          <a:xfrm>
            <a:off x="6960096" y="908720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How the Environment Agency assesses permit applications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Habitats and ammonia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7DDEB7-12D5-4BEC-B4F2-4030223FA32D}"/>
              </a:ext>
            </a:extLst>
          </p:cNvPr>
          <p:cNvSpPr txBox="1"/>
          <p:nvPr/>
        </p:nvSpPr>
        <p:spPr>
          <a:xfrm>
            <a:off x="7248128" y="4941168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Rick Gould, Ellie Stubbs and Judith Ford</a:t>
            </a:r>
          </a:p>
        </p:txBody>
      </p:sp>
    </p:spTree>
    <p:extLst>
      <p:ext uri="{BB962C8B-B14F-4D97-AF65-F5344CB8AC3E}">
        <p14:creationId xmlns:p14="http://schemas.microsoft.com/office/powerpoint/2010/main" val="57399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307772" y="1407341"/>
            <a:ext cx="7593873" cy="4087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NO2, NH3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5360" y="116633"/>
            <a:ext cx="10943167" cy="504056"/>
          </a:xfrm>
        </p:spPr>
        <p:txBody>
          <a:bodyPr/>
          <a:lstStyle/>
          <a:p>
            <a:r>
              <a:rPr lang="en-GB" dirty="0"/>
              <a:t>Source-pathway-receptor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24800" y="3264080"/>
            <a:ext cx="1297576" cy="1994264"/>
            <a:chOff x="6479178" y="3135085"/>
            <a:chExt cx="1297576" cy="1994264"/>
          </a:xfrm>
        </p:grpSpPr>
        <p:sp>
          <p:nvSpPr>
            <p:cNvPr id="7" name="Cloud 6"/>
            <p:cNvSpPr/>
            <p:nvPr/>
          </p:nvSpPr>
          <p:spPr>
            <a:xfrm>
              <a:off x="6479178" y="3135085"/>
              <a:ext cx="1297576" cy="136724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7127966" y="3640182"/>
              <a:ext cx="30480" cy="1489167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158446" y="3618411"/>
              <a:ext cx="317862" cy="43978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670766" y="3818708"/>
              <a:ext cx="487680" cy="30915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175862" y="3953691"/>
              <a:ext cx="348343" cy="348343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24303" y="3889464"/>
            <a:ext cx="2061619" cy="1605125"/>
            <a:chOff x="1206272" y="3769177"/>
            <a:chExt cx="2061619" cy="16051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206272" y="4082686"/>
              <a:ext cx="2061619" cy="1291616"/>
            </a:xfrm>
            <a:prstGeom prst="rect">
              <a:avLst/>
            </a:prstGeom>
          </p:spPr>
        </p:pic>
        <p:sp>
          <p:nvSpPr>
            <p:cNvPr id="14" name="Trapezoid 13"/>
            <p:cNvSpPr/>
            <p:nvPr/>
          </p:nvSpPr>
          <p:spPr>
            <a:xfrm>
              <a:off x="2864031" y="3769177"/>
              <a:ext cx="285206" cy="1349829"/>
            </a:xfrm>
            <a:prstGeom prst="trapezoid">
              <a:avLst/>
            </a:pr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Freeform 14"/>
          <p:cNvSpPr/>
          <p:nvPr/>
        </p:nvSpPr>
        <p:spPr>
          <a:xfrm>
            <a:off x="4188824" y="2627400"/>
            <a:ext cx="3884023" cy="1117287"/>
          </a:xfrm>
          <a:custGeom>
            <a:avLst/>
            <a:gdLst>
              <a:gd name="connsiteX0" fmla="*/ 0 w 3884023"/>
              <a:gd name="connsiteY0" fmla="*/ 1117287 h 1117287"/>
              <a:gd name="connsiteX1" fmla="*/ 766354 w 3884023"/>
              <a:gd name="connsiteY1" fmla="*/ 316098 h 1117287"/>
              <a:gd name="connsiteX2" fmla="*/ 1793966 w 3884023"/>
              <a:gd name="connsiteY2" fmla="*/ 28715 h 1117287"/>
              <a:gd name="connsiteX3" fmla="*/ 3004457 w 3884023"/>
              <a:gd name="connsiteY3" fmla="*/ 72258 h 1117287"/>
              <a:gd name="connsiteX4" fmla="*/ 3884023 w 3884023"/>
              <a:gd name="connsiteY4" fmla="*/ 577355 h 11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023" h="1117287">
                <a:moveTo>
                  <a:pt x="0" y="1117287"/>
                </a:moveTo>
                <a:cubicBezTo>
                  <a:pt x="233680" y="807407"/>
                  <a:pt x="467360" y="497527"/>
                  <a:pt x="766354" y="316098"/>
                </a:cubicBezTo>
                <a:cubicBezTo>
                  <a:pt x="1065348" y="134669"/>
                  <a:pt x="1420949" y="69355"/>
                  <a:pt x="1793966" y="28715"/>
                </a:cubicBezTo>
                <a:cubicBezTo>
                  <a:pt x="2166983" y="-11925"/>
                  <a:pt x="2656114" y="-19182"/>
                  <a:pt x="3004457" y="72258"/>
                </a:cubicBezTo>
                <a:cubicBezTo>
                  <a:pt x="3352800" y="163698"/>
                  <a:pt x="3618411" y="370526"/>
                  <a:pt x="3884023" y="577355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056344" y="272586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NOx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80536" y="313967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NH</a:t>
            </a:r>
            <a:r>
              <a:rPr lang="en-GB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61363" y="240544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NO</a:t>
            </a:r>
            <a:r>
              <a:rPr lang="en-GB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85556" y="281924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NH</a:t>
            </a:r>
            <a:r>
              <a:rPr lang="en-GB" baseline="-25000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862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Source-pathway-receptor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6" name="Picture 10" descr="Pathway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182" y="764704"/>
            <a:ext cx="982327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9621509" y="4365104"/>
            <a:ext cx="932155" cy="63266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359696" y="2158190"/>
            <a:ext cx="1525345" cy="8134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81113" y="3573016"/>
            <a:ext cx="1779569" cy="117495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0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Dispersion models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299030"/>
              </p:ext>
            </p:extLst>
          </p:nvPr>
        </p:nvGraphicFramePr>
        <p:xfrm>
          <a:off x="623888" y="981075"/>
          <a:ext cx="10944225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34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into account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994123"/>
            <a:ext cx="3463545" cy="5589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2064" y="587727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CEH</a:t>
            </a:r>
          </a:p>
        </p:txBody>
      </p:sp>
    </p:spTree>
    <p:extLst>
      <p:ext uri="{BB962C8B-B14F-4D97-AF65-F5344CB8AC3E}">
        <p14:creationId xmlns:p14="http://schemas.microsoft.com/office/powerpoint/2010/main" val="315469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Golden rules of modelling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621814"/>
              </p:ext>
            </p:extLst>
          </p:nvPr>
        </p:nvGraphicFramePr>
        <p:xfrm>
          <a:off x="623888" y="981075"/>
          <a:ext cx="10944225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34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5360" y="116633"/>
            <a:ext cx="10943167" cy="504056"/>
          </a:xfrm>
        </p:spPr>
        <p:txBody>
          <a:bodyPr/>
          <a:lstStyle/>
          <a:p>
            <a:r>
              <a:rPr lang="en-GB" dirty="0"/>
              <a:t>Screening models</a:t>
            </a:r>
          </a:p>
        </p:txBody>
      </p:sp>
      <p:sp>
        <p:nvSpPr>
          <p:cNvPr id="5" name="Oval 4"/>
          <p:cNvSpPr/>
          <p:nvPr/>
        </p:nvSpPr>
        <p:spPr>
          <a:xfrm>
            <a:off x="2299855" y="2660074"/>
            <a:ext cx="886690" cy="845127"/>
          </a:xfrm>
          <a:prstGeom prst="ellipse">
            <a:avLst/>
          </a:prstGeom>
          <a:noFill/>
          <a:ln w="285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49637" y="2701636"/>
            <a:ext cx="955963" cy="803564"/>
          </a:xfrm>
          <a:prstGeom prst="roundRect">
            <a:avLst/>
          </a:prstGeom>
          <a:noFill/>
          <a:ln w="285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3186545" y="3082638"/>
            <a:ext cx="2405399" cy="18230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562110" y="2660073"/>
            <a:ext cx="886690" cy="845127"/>
          </a:xfrm>
          <a:prstGeom prst="ellipse">
            <a:avLst/>
          </a:prstGeom>
          <a:noFill/>
          <a:ln w="285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7051964" y="4862946"/>
            <a:ext cx="886690" cy="845127"/>
          </a:xfrm>
          <a:prstGeom prst="ellipse">
            <a:avLst/>
          </a:prstGeom>
          <a:noFill/>
          <a:ln w="285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" name="Oval 9"/>
          <p:cNvSpPr/>
          <p:nvPr/>
        </p:nvSpPr>
        <p:spPr>
          <a:xfrm>
            <a:off x="7481455" y="863252"/>
            <a:ext cx="886690" cy="845127"/>
          </a:xfrm>
          <a:prstGeom prst="ellipse">
            <a:avLst/>
          </a:prstGeom>
          <a:noFill/>
          <a:ln w="285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1" name="Oval 10"/>
          <p:cNvSpPr/>
          <p:nvPr/>
        </p:nvSpPr>
        <p:spPr>
          <a:xfrm>
            <a:off x="4239491" y="1015652"/>
            <a:ext cx="886690" cy="845127"/>
          </a:xfrm>
          <a:prstGeom prst="ellipse">
            <a:avLst/>
          </a:prstGeom>
          <a:noFill/>
          <a:ln w="285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2" name="Oval 11"/>
          <p:cNvSpPr/>
          <p:nvPr/>
        </p:nvSpPr>
        <p:spPr>
          <a:xfrm>
            <a:off x="4024745" y="4862946"/>
            <a:ext cx="886690" cy="845127"/>
          </a:xfrm>
          <a:prstGeom prst="ellipse">
            <a:avLst/>
          </a:prstGeom>
          <a:noFill/>
          <a:ln w="285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26182" y="1860778"/>
            <a:ext cx="623455" cy="799294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705599" y="1708378"/>
            <a:ext cx="900546" cy="951694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802582" y="3103418"/>
            <a:ext cx="1565563" cy="152400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511636" y="3611765"/>
            <a:ext cx="540328" cy="1251180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11436" y="3611766"/>
            <a:ext cx="838201" cy="1288475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85563" y="772456"/>
            <a:ext cx="2597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AST and SCAIL Ag (in conservative mode) set up the wind to be always blowing towards the habitat, all of the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81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Strengths and limitations of models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346839"/>
              </p:ext>
            </p:extLst>
          </p:nvPr>
        </p:nvGraphicFramePr>
        <p:xfrm>
          <a:off x="623888" y="981075"/>
          <a:ext cx="10944225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064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71" y="1039783"/>
            <a:ext cx="9422239" cy="5156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4112" y="4221088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Sniffer ER26 - Final Report - March / 2014</a:t>
            </a:r>
          </a:p>
        </p:txBody>
      </p:sp>
    </p:spTree>
    <p:extLst>
      <p:ext uri="{BB962C8B-B14F-4D97-AF65-F5344CB8AC3E}">
        <p14:creationId xmlns:p14="http://schemas.microsoft.com/office/powerpoint/2010/main" val="2159764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360" y="116633"/>
            <a:ext cx="10943167" cy="504056"/>
          </a:xfrm>
        </p:spPr>
        <p:txBody>
          <a:bodyPr/>
          <a:lstStyle/>
          <a:p>
            <a:r>
              <a:rPr lang="en-GB" dirty="0"/>
              <a:t>Model validation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980728"/>
            <a:ext cx="5657850" cy="4819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3632" y="6021288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Sniffer ER26 - Final Report - March / 2014</a:t>
            </a:r>
          </a:p>
        </p:txBody>
      </p:sp>
    </p:spTree>
    <p:extLst>
      <p:ext uri="{BB962C8B-B14F-4D97-AF65-F5344CB8AC3E}">
        <p14:creationId xmlns:p14="http://schemas.microsoft.com/office/powerpoint/2010/main" val="1042446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from validation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model output is only as good as the data fed into the model</a:t>
            </a:r>
          </a:p>
          <a:p>
            <a:r>
              <a:rPr lang="en-GB" dirty="0">
                <a:solidFill>
                  <a:schemeClr val="tx1"/>
                </a:solidFill>
              </a:rPr>
              <a:t>Caution – when extending the validated range</a:t>
            </a:r>
          </a:p>
          <a:p>
            <a:r>
              <a:rPr lang="en-GB" dirty="0">
                <a:solidFill>
                  <a:schemeClr val="tx1"/>
                </a:solidFill>
              </a:rPr>
              <a:t>Biggest source of uncertainty – the emissions factors, especially for intensive farming</a:t>
            </a:r>
          </a:p>
          <a:p>
            <a:r>
              <a:rPr lang="en-GB" dirty="0">
                <a:solidFill>
                  <a:schemeClr val="tx1"/>
                </a:solidFill>
              </a:rPr>
              <a:t>Emissions factors for single-point sources are relatively easy to determine</a:t>
            </a:r>
          </a:p>
          <a:p>
            <a:r>
              <a:rPr lang="en-GB" dirty="0">
                <a:solidFill>
                  <a:schemeClr val="tx1"/>
                </a:solidFill>
              </a:rPr>
              <a:t>Emissions from intensive farms have many variables that are often difficult to measure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6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/>
              <a:t>Background</a:t>
            </a:r>
          </a:p>
          <a:p>
            <a:r>
              <a:rPr lang="en-GB" sz="2800" dirty="0"/>
              <a:t>Emissions sources of ammonia and pattern of emissions</a:t>
            </a:r>
          </a:p>
          <a:p>
            <a:r>
              <a:rPr lang="en-GB" sz="2800" dirty="0"/>
              <a:t>The </a:t>
            </a:r>
            <a:r>
              <a:rPr lang="en-GB" sz="2800" i="1" dirty="0"/>
              <a:t>installations</a:t>
            </a:r>
            <a:r>
              <a:rPr lang="en-GB" sz="2800" dirty="0"/>
              <a:t> that we regulate under the IED</a:t>
            </a:r>
          </a:p>
          <a:p>
            <a:r>
              <a:rPr lang="en-GB" sz="2800" dirty="0"/>
              <a:t>How we assess permit applications </a:t>
            </a:r>
          </a:p>
          <a:p>
            <a:pPr marL="0" indent="0">
              <a:buNone/>
            </a:pPr>
            <a:r>
              <a:rPr lang="en-GB" sz="2800" b="1" dirty="0"/>
              <a:t>Detailed modelling and assessment</a:t>
            </a:r>
          </a:p>
          <a:p>
            <a:r>
              <a:rPr lang="en-GB" sz="2800" dirty="0"/>
              <a:t>The models used – strengths and weaknesses</a:t>
            </a:r>
          </a:p>
          <a:p>
            <a:r>
              <a:rPr lang="en-GB" sz="2800" dirty="0"/>
              <a:t>Model validation</a:t>
            </a:r>
          </a:p>
          <a:p>
            <a:r>
              <a:rPr lang="en-GB" sz="2800" dirty="0"/>
              <a:t>Measured versus modelled results</a:t>
            </a:r>
          </a:p>
          <a:p>
            <a:r>
              <a:rPr lang="en-GB" sz="2800" dirty="0"/>
              <a:t>Sources of uncertainty</a:t>
            </a:r>
          </a:p>
          <a:p>
            <a:pPr marL="0" indent="0">
              <a:buNone/>
            </a:pPr>
            <a:r>
              <a:rPr lang="en-GB" sz="2800" b="1" dirty="0"/>
              <a:t>Current challenges </a:t>
            </a:r>
          </a:p>
          <a:p>
            <a:pPr marL="0" indent="0">
              <a:buNone/>
            </a:pPr>
            <a:r>
              <a:rPr lang="en-GB" sz="2800" dirty="0"/>
              <a:t>Case law, thresholds, headroom (or capacity)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Emissions factors for </a:t>
            </a:r>
            <a:r>
              <a:rPr lang="en-GB" dirty="0" smtClean="0"/>
              <a:t>single-point </a:t>
            </a:r>
            <a:r>
              <a:rPr lang="en-GB" dirty="0"/>
              <a:t>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908720"/>
            <a:ext cx="5847467" cy="43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31504" y="5413823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Reference monitoring using accredited test laboratories using certified equipment and validated EN standards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5" y="908720"/>
            <a:ext cx="2952327" cy="3938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56240" y="499445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Continuous monitoring with certified instruments calibrated and verified</a:t>
            </a:r>
          </a:p>
        </p:txBody>
      </p:sp>
    </p:spTree>
    <p:extLst>
      <p:ext uri="{BB962C8B-B14F-4D97-AF65-F5344CB8AC3E}">
        <p14:creationId xmlns:p14="http://schemas.microsoft.com/office/powerpoint/2010/main" val="2088111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Emissions factors for diffuse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31504" y="5413823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Inventory of Ammonia Emissions from UK Agriculture, 2017, for DEFRA, by Misselbrook &amp; Gilhespy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814333"/>
            <a:ext cx="6462290" cy="44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7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80928"/>
            <a:ext cx="10943167" cy="606543"/>
          </a:xfrm>
        </p:spPr>
        <p:txBody>
          <a:bodyPr/>
          <a:lstStyle/>
          <a:p>
            <a:pPr algn="ctr"/>
            <a:r>
              <a:rPr lang="en-GB" dirty="0"/>
              <a:t>Current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735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challenges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150797"/>
              </p:ext>
            </p:extLst>
          </p:nvPr>
        </p:nvGraphicFramePr>
        <p:xfrm>
          <a:off x="623888" y="981075"/>
          <a:ext cx="10944225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923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Wealden Catch-22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16" y="1340768"/>
            <a:ext cx="6793797" cy="39604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658839" y="37258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810689" y="2836106"/>
            <a:ext cx="1840315" cy="192356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439816" y="360320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5133844" y="299689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6830143" y="3140906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6598189" y="4445961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7789249" y="4333303"/>
            <a:ext cx="1518364" cy="679873"/>
            <a:chOff x="7789249" y="4333303"/>
            <a:chExt cx="1518364" cy="679873"/>
          </a:xfrm>
        </p:grpSpPr>
        <p:sp>
          <p:nvSpPr>
            <p:cNvPr id="14" name="TextBox 13"/>
            <p:cNvSpPr txBox="1"/>
            <p:nvPr/>
          </p:nvSpPr>
          <p:spPr>
            <a:xfrm>
              <a:off x="7789249" y="4333303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Existing road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8328248" y="4759672"/>
              <a:ext cx="360040" cy="253504"/>
            </a:xfrm>
            <a:prstGeom prst="straightConnector1">
              <a:avLst/>
            </a:prstGeom>
            <a:ln>
              <a:solidFill>
                <a:srgbClr val="40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flipV="1">
            <a:off x="2207568" y="1412777"/>
            <a:ext cx="7100045" cy="205056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974692" y="1907145"/>
            <a:ext cx="1556836" cy="679873"/>
            <a:chOff x="3974692" y="1907145"/>
            <a:chExt cx="1556836" cy="679873"/>
          </a:xfrm>
        </p:grpSpPr>
        <p:sp>
          <p:nvSpPr>
            <p:cNvPr id="23" name="TextBox 22"/>
            <p:cNvSpPr txBox="1"/>
            <p:nvPr/>
          </p:nvSpPr>
          <p:spPr>
            <a:xfrm>
              <a:off x="3974692" y="1907145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Planned road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513691" y="2333514"/>
              <a:ext cx="360040" cy="253504"/>
            </a:xfrm>
            <a:prstGeom prst="straightConnector1">
              <a:avLst/>
            </a:prstGeom>
            <a:ln>
              <a:solidFill>
                <a:srgbClr val="40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71664" y="4538532"/>
            <a:ext cx="1980029" cy="745553"/>
            <a:chOff x="3071664" y="4538532"/>
            <a:chExt cx="1980029" cy="745553"/>
          </a:xfrm>
        </p:grpSpPr>
        <p:sp>
          <p:nvSpPr>
            <p:cNvPr id="26" name="TextBox 25"/>
            <p:cNvSpPr txBox="1"/>
            <p:nvPr/>
          </p:nvSpPr>
          <p:spPr>
            <a:xfrm>
              <a:off x="3071664" y="4637754"/>
              <a:ext cx="1980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Protected habitat</a:t>
              </a:r>
            </a:p>
            <a:p>
              <a:endParaRPr lang="en-GB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4463792" y="4538532"/>
              <a:ext cx="409939" cy="105312"/>
            </a:xfrm>
            <a:prstGeom prst="straightConnector1">
              <a:avLst/>
            </a:prstGeom>
            <a:ln>
              <a:solidFill>
                <a:srgbClr val="40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5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362" y="64133"/>
            <a:ext cx="10943167" cy="94932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Wealden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9336" y="908720"/>
            <a:ext cx="10801200" cy="4917369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47700" indent="-2873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636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795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2954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200" dirty="0">
                <a:solidFill>
                  <a:schemeClr val="tx1"/>
                </a:solidFill>
              </a:rPr>
              <a:t>Individual sources are additive</a:t>
            </a:r>
          </a:p>
          <a:p>
            <a:pPr lvl="1"/>
            <a:r>
              <a:rPr lang="en-GB" sz="3200" dirty="0">
                <a:solidFill>
                  <a:schemeClr val="tx1"/>
                </a:solidFill>
              </a:rPr>
              <a:t>Poses a ‘Catch 22’ for screening</a:t>
            </a:r>
          </a:p>
          <a:p>
            <a:pPr lvl="1"/>
            <a:r>
              <a:rPr lang="en-GB" sz="3200" dirty="0">
                <a:solidFill>
                  <a:schemeClr val="tx1"/>
                </a:solidFill>
              </a:rPr>
              <a:t>Defaults towards </a:t>
            </a:r>
            <a:r>
              <a:rPr lang="en-GB" sz="3200" i="1" dirty="0">
                <a:solidFill>
                  <a:schemeClr val="tx1"/>
                </a:solidFill>
              </a:rPr>
              <a:t>in combination </a:t>
            </a:r>
            <a:r>
              <a:rPr lang="en-GB" sz="3200" dirty="0">
                <a:solidFill>
                  <a:schemeClr val="tx1"/>
                </a:solidFill>
              </a:rPr>
              <a:t>assessments</a:t>
            </a:r>
          </a:p>
          <a:p>
            <a:pPr lvl="1"/>
            <a:r>
              <a:rPr lang="en-GB" sz="3200" dirty="0">
                <a:solidFill>
                  <a:schemeClr val="tx1"/>
                </a:solidFill>
              </a:rPr>
              <a:t>Thresholds permissible if scientifically valid</a:t>
            </a:r>
          </a:p>
          <a:p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‘N headroom’ </a:t>
            </a:r>
            <a:r>
              <a:rPr lang="en-GB" i="1" dirty="0"/>
              <a:t>– </a:t>
            </a:r>
            <a:r>
              <a:rPr lang="en-GB" dirty="0"/>
              <a:t>Dutch Nitrogen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207568" y="1340768"/>
            <a:ext cx="7100045" cy="3960439"/>
            <a:chOff x="2207568" y="1340768"/>
            <a:chExt cx="7100045" cy="39604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3816" y="1340768"/>
              <a:ext cx="6793797" cy="3960439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6658839" y="372588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810689" y="2836106"/>
              <a:ext cx="1840315" cy="192356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39816" y="3603209"/>
              <a:ext cx="144016" cy="14401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133844" y="2996890"/>
              <a:ext cx="144016" cy="14401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830143" y="3140906"/>
              <a:ext cx="144016" cy="14401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598189" y="4445961"/>
              <a:ext cx="144016" cy="14401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2207568" y="1412777"/>
              <a:ext cx="7100045" cy="205056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9624392" y="3869897"/>
            <a:ext cx="576064" cy="14313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10534470" y="3320987"/>
            <a:ext cx="576064" cy="1980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11444548" y="2924944"/>
            <a:ext cx="576064" cy="23762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624392" y="3320987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593067" y="2597681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ym typeface="Wingdings 2" panose="05020102010507070707" pitchFamily="18" charset="2"/>
              </a:rPr>
              <a:t></a:t>
            </a:r>
            <a:endParaRPr lang="en-GB" sz="4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391781" y="2107302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ym typeface="Wingdings 2" panose="05020102010507070707" pitchFamily="18" charset="2"/>
              </a:rPr>
              <a:t></a:t>
            </a:r>
            <a:endParaRPr lang="en-GB" sz="6000" dirty="0"/>
          </a:p>
        </p:txBody>
      </p:sp>
      <p:sp>
        <p:nvSpPr>
          <p:cNvPr id="64" name="TextBox 63"/>
          <p:cNvSpPr txBox="1"/>
          <p:nvPr/>
        </p:nvSpPr>
        <p:spPr>
          <a:xfrm>
            <a:off x="10535615" y="250944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ym typeface="Wingdings 2" panose="05020102010507070707" pitchFamily="18" charset="2"/>
              </a:rPr>
              <a:t>?</a:t>
            </a:r>
            <a:endParaRPr lang="en-GB" sz="4800" dirty="0"/>
          </a:p>
        </p:txBody>
      </p:sp>
      <p:sp>
        <p:nvSpPr>
          <p:cNvPr id="65" name="TextBox 64"/>
          <p:cNvSpPr txBox="1"/>
          <p:nvPr/>
        </p:nvSpPr>
        <p:spPr>
          <a:xfrm>
            <a:off x="9866362" y="1663568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 Headroom</a:t>
            </a:r>
          </a:p>
        </p:txBody>
      </p:sp>
    </p:spTree>
    <p:extLst>
      <p:ext uri="{BB962C8B-B14F-4D97-AF65-F5344CB8AC3E}">
        <p14:creationId xmlns:p14="http://schemas.microsoft.com/office/powerpoint/2010/main" val="32382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2" grpId="0"/>
      <p:bldP spid="63" grpId="0"/>
      <p:bldP spid="64" grpId="0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0943167" cy="94932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Dutch Nitrogen Case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376" y="908720"/>
            <a:ext cx="10081120" cy="4917369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47700" indent="-2873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636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795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2954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Reduce N inputs to habitats with unfavourable conservation status (above critical loads, evidence of this)</a:t>
            </a:r>
          </a:p>
          <a:p>
            <a:r>
              <a:rPr lang="en-GB" dirty="0">
                <a:solidFill>
                  <a:schemeClr val="tx1"/>
                </a:solidFill>
              </a:rPr>
              <a:t>Prevent further inputs of nitrogen, as these </a:t>
            </a:r>
            <a:r>
              <a:rPr lang="en-GB" i="1" dirty="0">
                <a:solidFill>
                  <a:schemeClr val="tx1"/>
                </a:solidFill>
              </a:rPr>
              <a:t>present difficulties</a:t>
            </a:r>
          </a:p>
          <a:p>
            <a:pPr lvl="1"/>
            <a:r>
              <a:rPr lang="en-GB" sz="3000" dirty="0">
                <a:solidFill>
                  <a:schemeClr val="tx1"/>
                </a:solidFill>
              </a:rPr>
              <a:t>Even if evidence suggests no further damage, do extra inputs impede recovery?</a:t>
            </a:r>
          </a:p>
          <a:p>
            <a:r>
              <a:rPr lang="en-GB" dirty="0">
                <a:solidFill>
                  <a:schemeClr val="tx1"/>
                </a:solidFill>
              </a:rPr>
              <a:t>Avoid supposition of future headroom</a:t>
            </a:r>
          </a:p>
          <a:p>
            <a:r>
              <a:rPr lang="en-GB" dirty="0">
                <a:solidFill>
                  <a:schemeClr val="tx1"/>
                </a:solidFill>
              </a:rPr>
              <a:t>Leads towards </a:t>
            </a:r>
            <a:r>
              <a:rPr lang="en-GB" i="1" dirty="0">
                <a:solidFill>
                  <a:schemeClr val="tx1"/>
                </a:solidFill>
              </a:rPr>
              <a:t>nitrogen </a:t>
            </a:r>
            <a:r>
              <a:rPr lang="en-GB" i="1" dirty="0" smtClean="0">
                <a:solidFill>
                  <a:schemeClr val="tx1"/>
                </a:solidFill>
              </a:rPr>
              <a:t>neutrality?</a:t>
            </a:r>
            <a:endParaRPr lang="en-GB" i="1" dirty="0">
              <a:solidFill>
                <a:schemeClr val="tx1"/>
              </a:solidFill>
            </a:endParaRPr>
          </a:p>
          <a:p>
            <a:r>
              <a:rPr lang="en-GB" i="1" dirty="0">
                <a:solidFill>
                  <a:schemeClr val="tx1"/>
                </a:solidFill>
              </a:rPr>
              <a:t>Conflicts with NECR210?</a:t>
            </a:r>
          </a:p>
          <a:p>
            <a:pPr marL="0" indent="0">
              <a:buNone/>
            </a:pPr>
            <a:endParaRPr lang="en-GB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0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are we doing and considering?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1287"/>
              </p:ext>
            </p:extLst>
          </p:nvPr>
        </p:nvGraphicFramePr>
        <p:xfrm>
          <a:off x="623888" y="981075"/>
          <a:ext cx="10944225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100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2780928"/>
            <a:ext cx="10943167" cy="606543"/>
          </a:xfrm>
        </p:spPr>
        <p:txBody>
          <a:bodyPr/>
          <a:lstStyle/>
          <a:p>
            <a:pPr algn="ctr"/>
            <a:r>
              <a:rPr lang="en-GB" dirty="0"/>
              <a:t>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77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2019 onwards  - The Clean Air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76" y="1179577"/>
            <a:ext cx="7638351" cy="445312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52184" y="2204864"/>
            <a:ext cx="266429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47928" y="570655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NAEI</a:t>
            </a:r>
          </a:p>
        </p:txBody>
      </p:sp>
    </p:spTree>
    <p:extLst>
      <p:ext uri="{BB962C8B-B14F-4D97-AF65-F5344CB8AC3E}">
        <p14:creationId xmlns:p14="http://schemas.microsoft.com/office/powerpoint/2010/main" val="3583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and thresholds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1998" y="908720"/>
            <a:ext cx="10943167" cy="4243387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solidFill>
                  <a:schemeClr val="tx1"/>
                </a:solidFill>
              </a:rPr>
              <a:t>In common amongst regulatory bodies in the UK</a:t>
            </a:r>
          </a:p>
          <a:p>
            <a:r>
              <a:rPr lang="en-GB" dirty="0">
                <a:solidFill>
                  <a:schemeClr val="tx1"/>
                </a:solidFill>
              </a:rPr>
              <a:t>Screening followed by detailed modelling and assessment</a:t>
            </a:r>
          </a:p>
          <a:p>
            <a:r>
              <a:rPr lang="en-GB" dirty="0">
                <a:solidFill>
                  <a:schemeClr val="tx1"/>
                </a:solidFill>
              </a:rPr>
              <a:t>Thresholds</a:t>
            </a:r>
          </a:p>
          <a:p>
            <a:r>
              <a:rPr lang="en-GB" dirty="0">
                <a:solidFill>
                  <a:schemeClr val="tx1"/>
                </a:solidFill>
              </a:rPr>
              <a:t>Reliance on APIS</a:t>
            </a:r>
          </a:p>
          <a:p>
            <a:r>
              <a:rPr lang="en-GB" dirty="0">
                <a:solidFill>
                  <a:schemeClr val="tx1"/>
                </a:solidFill>
              </a:rPr>
              <a:t>Activity and modelling-centric assessments</a:t>
            </a:r>
          </a:p>
          <a:p>
            <a:r>
              <a:rPr lang="en-GB" dirty="0">
                <a:solidFill>
                  <a:schemeClr val="tx1"/>
                </a:solidFill>
              </a:rPr>
              <a:t>Emphasis on critical loads, application of NECR210</a:t>
            </a:r>
          </a:p>
          <a:p>
            <a:pPr marL="0" indent="0">
              <a:buNone/>
            </a:pPr>
            <a:r>
              <a:rPr lang="en-GB" u="sng" dirty="0">
                <a:solidFill>
                  <a:schemeClr val="tx1"/>
                </a:solidFill>
              </a:rPr>
              <a:t>Differences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Widely varying thresholds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0.1% to 100</a:t>
            </a:r>
            <a:r>
              <a:rPr lang="en-GB" dirty="0" smtClean="0">
                <a:solidFill>
                  <a:schemeClr val="tx1"/>
                </a:solidFill>
              </a:rPr>
              <a:t>% thresholds across all types of habitat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1%/8% to 4%/20% for European sites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5360" y="116633"/>
            <a:ext cx="10943167" cy="504056"/>
          </a:xfrm>
        </p:spPr>
        <p:txBody>
          <a:bodyPr/>
          <a:lstStyle/>
          <a:p>
            <a:r>
              <a:rPr lang="en-GB" sz="3200" dirty="0"/>
              <a:t>Science underpinning 1µg/m</a:t>
            </a:r>
            <a:r>
              <a:rPr lang="en-GB" sz="3200" baseline="30000" dirty="0"/>
              <a:t>3</a:t>
            </a:r>
            <a:r>
              <a:rPr lang="en-GB" sz="3200" dirty="0"/>
              <a:t> / 3µg/m</a:t>
            </a:r>
            <a:r>
              <a:rPr lang="en-GB" sz="3200" baseline="30000" dirty="0"/>
              <a:t>3 </a:t>
            </a:r>
            <a:r>
              <a:rPr lang="en-GB" sz="3200" dirty="0"/>
              <a:t>critical levels</a:t>
            </a:r>
            <a:endParaRPr lang="en-GB" sz="32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3" y="836712"/>
            <a:ext cx="836100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85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3352" y="286699"/>
            <a:ext cx="10943167" cy="504056"/>
          </a:xfrm>
        </p:spPr>
        <p:txBody>
          <a:bodyPr/>
          <a:lstStyle/>
          <a:p>
            <a:r>
              <a:rPr lang="en-GB" dirty="0"/>
              <a:t>Latest science for monitoring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759347"/>
            <a:ext cx="7788662" cy="4798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8361" y="5532746"/>
            <a:ext cx="834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Paper on the validation evidence for a new EN standard for NH</a:t>
            </a:r>
            <a:r>
              <a:rPr lang="en-GB" baseline="-25000" dirty="0"/>
              <a:t>3</a:t>
            </a:r>
            <a:r>
              <a:rPr lang="en-GB" dirty="0"/>
              <a:t> measurements</a:t>
            </a:r>
          </a:p>
        </p:txBody>
      </p:sp>
    </p:spTree>
    <p:extLst>
      <p:ext uri="{BB962C8B-B14F-4D97-AF65-F5344CB8AC3E}">
        <p14:creationId xmlns:p14="http://schemas.microsoft.com/office/powerpoint/2010/main" val="3827196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5360" y="116633"/>
            <a:ext cx="10943167" cy="504056"/>
          </a:xfrm>
        </p:spPr>
        <p:txBody>
          <a:bodyPr/>
          <a:lstStyle/>
          <a:p>
            <a:r>
              <a:rPr lang="en-GB" sz="3200" dirty="0"/>
              <a:t>APIS and in combination assessments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50413" y="756686"/>
            <a:ext cx="5624314" cy="4480333"/>
            <a:chOff x="1536192" y="756685"/>
            <a:chExt cx="5632704" cy="49377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8262" y="756685"/>
              <a:ext cx="5328563" cy="493776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1536192" y="2615184"/>
              <a:ext cx="5632704" cy="70408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49236" y="5515386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</a:t>
            </a:r>
            <a:r>
              <a:rPr lang="en-GB" i="1" dirty="0"/>
              <a:t>in-combination</a:t>
            </a:r>
            <a:r>
              <a:rPr lang="en-GB" dirty="0"/>
              <a:t> assessments, only new activities since 2017</a:t>
            </a:r>
          </a:p>
        </p:txBody>
      </p:sp>
    </p:spTree>
    <p:extLst>
      <p:ext uri="{BB962C8B-B14F-4D97-AF65-F5344CB8AC3E}">
        <p14:creationId xmlns:p14="http://schemas.microsoft.com/office/powerpoint/2010/main" val="22863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Thresholds -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 to have thresholds backed-up by scientific evidence</a:t>
            </a:r>
          </a:p>
          <a:p>
            <a:r>
              <a:rPr lang="en-GB" dirty="0"/>
              <a:t>Would we detect NH</a:t>
            </a:r>
            <a:r>
              <a:rPr lang="en-GB" baseline="-25000" dirty="0"/>
              <a:t>3</a:t>
            </a:r>
            <a:r>
              <a:rPr lang="en-GB" dirty="0"/>
              <a:t>/NO</a:t>
            </a:r>
            <a:r>
              <a:rPr lang="en-GB" baseline="-25000" dirty="0"/>
              <a:t>2</a:t>
            </a:r>
            <a:r>
              <a:rPr lang="en-GB" dirty="0"/>
              <a:t> if the installation were permitted?</a:t>
            </a:r>
          </a:p>
          <a:p>
            <a:r>
              <a:rPr lang="en-GB" dirty="0"/>
              <a:t>Cement the link between critical loads and levels</a:t>
            </a:r>
          </a:p>
          <a:p>
            <a:pPr lvl="1"/>
            <a:r>
              <a:rPr lang="en-GB" dirty="0"/>
              <a:t>Critical loads developed as long-term risk measures and for strategic objectives</a:t>
            </a:r>
          </a:p>
          <a:p>
            <a:pPr lvl="1"/>
            <a:r>
              <a:rPr lang="en-GB" dirty="0"/>
              <a:t>Critical levels have a legal precedent  - NO</a:t>
            </a:r>
            <a:r>
              <a:rPr lang="en-GB" baseline="-25000" dirty="0"/>
              <a:t>2</a:t>
            </a:r>
            <a:r>
              <a:rPr lang="en-GB" dirty="0"/>
              <a:t> and SO</a:t>
            </a:r>
            <a:r>
              <a:rPr lang="en-GB" baseline="-25000" dirty="0"/>
              <a:t>2</a:t>
            </a:r>
            <a:r>
              <a:rPr lang="en-GB" dirty="0"/>
              <a:t> in the 2008 Air Quality Directive</a:t>
            </a:r>
          </a:p>
          <a:p>
            <a:pPr lvl="1"/>
            <a:r>
              <a:rPr lang="en-GB" dirty="0"/>
              <a:t>Concentrations are easier to measure than deposition</a:t>
            </a:r>
          </a:p>
          <a:p>
            <a:r>
              <a:rPr lang="en-GB" dirty="0"/>
              <a:t>Alignment with other regulatory </a:t>
            </a:r>
            <a:r>
              <a:rPr lang="en-GB" dirty="0" smtClean="0"/>
              <a:t>bodies?</a:t>
            </a:r>
            <a:endParaRPr lang="en-GB" dirty="0"/>
          </a:p>
          <a:p>
            <a:pPr lvl="1"/>
            <a:r>
              <a:rPr lang="en-GB" dirty="0"/>
              <a:t>e</a:t>
            </a:r>
            <a:r>
              <a:rPr lang="en-GB" dirty="0" smtClean="0"/>
              <a:t>.g. </a:t>
            </a:r>
            <a:r>
              <a:rPr lang="en-GB" dirty="0"/>
              <a:t>the 8% average risk-threshold derived from </a:t>
            </a:r>
            <a:r>
              <a:rPr lang="en-GB" dirty="0" smtClean="0"/>
              <a:t>NECR210?</a:t>
            </a:r>
            <a:endParaRPr lang="en-GB" dirty="0"/>
          </a:p>
          <a:p>
            <a:pPr lvl="1"/>
            <a:r>
              <a:rPr lang="en-GB" dirty="0" smtClean="0"/>
              <a:t>e.g. </a:t>
            </a:r>
            <a:r>
              <a:rPr lang="en-GB" dirty="0"/>
              <a:t>0.1% as a </a:t>
            </a:r>
            <a:r>
              <a:rPr lang="en-GB" i="1" dirty="0"/>
              <a:t>de minimis </a:t>
            </a:r>
            <a:r>
              <a:rPr lang="en-GB" dirty="0"/>
              <a:t>– because it is statistically close to </a:t>
            </a:r>
            <a:r>
              <a:rPr lang="en-GB" dirty="0" smtClean="0"/>
              <a:t>zero?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3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5360" y="116633"/>
            <a:ext cx="10943167" cy="504056"/>
          </a:xfrm>
        </p:spPr>
        <p:txBody>
          <a:bodyPr/>
          <a:lstStyle/>
          <a:p>
            <a:r>
              <a:rPr lang="en-GB" dirty="0"/>
              <a:t>The origin of the 8% additional load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99456" y="908720"/>
            <a:ext cx="3654682" cy="5148262"/>
            <a:chOff x="1199456" y="908720"/>
            <a:chExt cx="3654682" cy="51482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9456" y="908720"/>
              <a:ext cx="3654682" cy="514826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99456" y="908720"/>
              <a:ext cx="3654682" cy="5148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75920" y="1340768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Decades of research – incremental increases of N resulting in no further loss of species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Different values as a percentage of critical load, depending on habitat type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8% is an average increment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0108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2780928"/>
            <a:ext cx="10943167" cy="606543"/>
          </a:xfrm>
        </p:spPr>
        <p:txBody>
          <a:bodyPr/>
          <a:lstStyle/>
          <a:p>
            <a:pPr algn="ctr"/>
            <a:r>
              <a:rPr lang="en-GB" dirty="0"/>
              <a:t>The need for a strategic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199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0943167" cy="504056"/>
          </a:xfrm>
        </p:spPr>
        <p:txBody>
          <a:bodyPr/>
          <a:lstStyle/>
          <a:p>
            <a:r>
              <a:rPr lang="en-GB" dirty="0"/>
              <a:t>Ammonia headroom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048000" y="1397000"/>
          <a:ext cx="7061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485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Agricultural emissions by sub-sector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764704"/>
            <a:ext cx="4536504" cy="5491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709" y="256490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Pigs and poultry farms reported to emit less than ¼ of ammonia emissions from livestock. EA regulates less than ¼ of these, although these are the </a:t>
            </a:r>
            <a:r>
              <a:rPr lang="en-GB" dirty="0" smtClean="0"/>
              <a:t>largest </a:t>
            </a:r>
            <a:r>
              <a:rPr lang="en-GB" dirty="0" smtClean="0"/>
              <a:t>intensive farms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60173" y="3279295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507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Agricultural emissions by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692696"/>
            <a:ext cx="4464496" cy="53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1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80928"/>
            <a:ext cx="10943167" cy="606543"/>
          </a:xfrm>
        </p:spPr>
        <p:txBody>
          <a:bodyPr/>
          <a:lstStyle/>
          <a:p>
            <a:pPr algn="ctr"/>
            <a:r>
              <a:rPr lang="en-GB" dirty="0"/>
              <a:t>Ammonia, its sources, proportions and impact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342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10943167" cy="504056"/>
          </a:xfrm>
        </p:spPr>
        <p:txBody>
          <a:bodyPr/>
          <a:lstStyle/>
          <a:p>
            <a:r>
              <a:rPr lang="en-GB" dirty="0"/>
              <a:t>Local headroom, and clusters in combination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069570"/>
            <a:ext cx="8856984" cy="542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41935" y="5157192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NRW</a:t>
            </a:r>
          </a:p>
        </p:txBody>
      </p:sp>
    </p:spTree>
    <p:extLst>
      <p:ext uri="{BB962C8B-B14F-4D97-AF65-F5344CB8AC3E}">
        <p14:creationId xmlns:p14="http://schemas.microsoft.com/office/powerpoint/2010/main" val="2178975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Proposals in the Clean Air Strategy 2019</a:t>
            </a:r>
          </a:p>
          <a:p>
            <a:r>
              <a:rPr lang="en-GB" dirty="0"/>
              <a:t>Intensive beef and dairy </a:t>
            </a:r>
            <a:r>
              <a:rPr lang="en-GB" dirty="0" smtClean="0"/>
              <a:t>farming to be brought into permitting</a:t>
            </a:r>
            <a:endParaRPr lang="en-GB" dirty="0"/>
          </a:p>
          <a:p>
            <a:r>
              <a:rPr lang="en-GB" dirty="0" smtClean="0"/>
              <a:t>Requirements for application </a:t>
            </a:r>
            <a:r>
              <a:rPr lang="en-GB" dirty="0"/>
              <a:t>of manure/slurry – precision farming</a:t>
            </a:r>
          </a:p>
          <a:p>
            <a:r>
              <a:rPr lang="en-GB" dirty="0"/>
              <a:t>Specifications for chemical </a:t>
            </a:r>
            <a:r>
              <a:rPr lang="en-GB" dirty="0" smtClean="0"/>
              <a:t>fertilisers an option</a:t>
            </a:r>
            <a:endParaRPr lang="en-GB" dirty="0"/>
          </a:p>
          <a:p>
            <a:r>
              <a:rPr lang="en-GB" dirty="0"/>
              <a:t>Need to consider sub-IED intensive farms, with a potentially significant impact?</a:t>
            </a:r>
          </a:p>
          <a:p>
            <a:pPr lvl="1"/>
            <a:r>
              <a:rPr lang="en-GB" dirty="0"/>
              <a:t>Most broiler intensive farms fall under the IED</a:t>
            </a:r>
          </a:p>
          <a:p>
            <a:pPr lvl="1"/>
            <a:r>
              <a:rPr lang="en-GB" dirty="0"/>
              <a:t>Most egg-layer intensive farms are not under the IED</a:t>
            </a:r>
          </a:p>
          <a:p>
            <a:r>
              <a:rPr lang="en-GB" dirty="0"/>
              <a:t>Food-strategy and socio-economic </a:t>
            </a:r>
            <a:r>
              <a:rPr lang="en-GB" dirty="0" smtClean="0"/>
              <a:t>factors</a:t>
            </a:r>
          </a:p>
          <a:p>
            <a:pPr lvl="1"/>
            <a:r>
              <a:rPr lang="en-GB" dirty="0" smtClean="0"/>
              <a:t>We all have to eat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3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 to reduce national emissions further to meet legally-binding targets</a:t>
            </a:r>
          </a:p>
          <a:p>
            <a:r>
              <a:rPr lang="en-GB" dirty="0"/>
              <a:t>We need to reduce impacts locally in a cost-effective and efficient manner</a:t>
            </a:r>
          </a:p>
          <a:p>
            <a:r>
              <a:rPr lang="en-GB" dirty="0"/>
              <a:t>Benefit in revisiting and align thresholds amongst regulatory bodies</a:t>
            </a:r>
          </a:p>
          <a:p>
            <a:r>
              <a:rPr lang="en-GB" dirty="0"/>
              <a:t>We will not </a:t>
            </a:r>
            <a:r>
              <a:rPr lang="en-GB" dirty="0" smtClean="0"/>
              <a:t>reduce national </a:t>
            </a:r>
            <a:r>
              <a:rPr lang="en-GB" dirty="0"/>
              <a:t>NH</a:t>
            </a:r>
            <a:r>
              <a:rPr lang="en-GB" baseline="-25000" dirty="0"/>
              <a:t>3</a:t>
            </a:r>
            <a:r>
              <a:rPr lang="en-GB" dirty="0"/>
              <a:t> emissions by focusing all attention </a:t>
            </a:r>
            <a:r>
              <a:rPr lang="en-GB" dirty="0" smtClean="0"/>
              <a:t>on a few individual </a:t>
            </a:r>
            <a:r>
              <a:rPr lang="en-GB" dirty="0"/>
              <a:t>sectors</a:t>
            </a:r>
          </a:p>
          <a:p>
            <a:r>
              <a:rPr lang="en-GB" dirty="0"/>
              <a:t>Strategic, habitat-centric approach could achieve this</a:t>
            </a:r>
          </a:p>
          <a:p>
            <a:r>
              <a:rPr lang="en-GB" dirty="0"/>
              <a:t>Follow Dutch and Danish examples of how to make this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2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ammonia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130568"/>
              </p:ext>
            </p:extLst>
          </p:nvPr>
        </p:nvGraphicFramePr>
        <p:xfrm>
          <a:off x="623888" y="981075"/>
          <a:ext cx="10944225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33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Ammonia emissions by sectors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903284"/>
              </p:ext>
            </p:extLst>
          </p:nvPr>
        </p:nvGraphicFramePr>
        <p:xfrm>
          <a:off x="656933" y="999096"/>
          <a:ext cx="10944225" cy="496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035626-5DA0-4559-9B65-99A14EADE68B}"/>
              </a:ext>
            </a:extLst>
          </p:cNvPr>
          <p:cNvSpPr txBox="1"/>
          <p:nvPr/>
        </p:nvSpPr>
        <p:spPr>
          <a:xfrm>
            <a:off x="7970995" y="170080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Industrial Emissions Directive </a:t>
            </a:r>
            <a:r>
              <a:rPr lang="en-GB" dirty="0"/>
              <a:t>– larger pig and poultry farms </a:t>
            </a:r>
            <a:r>
              <a:rPr lang="en-GB" dirty="0" smtClean="0"/>
              <a:t>only – place for 40,000+ birds, 2000 ‘production pigs’ over </a:t>
            </a:r>
            <a:r>
              <a:rPr lang="en-GB" dirty="0" smtClean="0"/>
              <a:t>30kg and/or 750 </a:t>
            </a:r>
            <a:r>
              <a:rPr lang="en-GB" dirty="0" smtClean="0"/>
              <a:t>sows.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6477000" y="1283077"/>
            <a:ext cx="1851248" cy="417731"/>
          </a:xfrm>
          <a:custGeom>
            <a:avLst/>
            <a:gdLst>
              <a:gd name="connsiteX0" fmla="*/ 1405467 w 1405467"/>
              <a:gd name="connsiteY0" fmla="*/ 562656 h 562656"/>
              <a:gd name="connsiteX1" fmla="*/ 1126067 w 1405467"/>
              <a:gd name="connsiteY1" fmla="*/ 105456 h 562656"/>
              <a:gd name="connsiteX2" fmla="*/ 406400 w 1405467"/>
              <a:gd name="connsiteY2" fmla="*/ 3856 h 562656"/>
              <a:gd name="connsiteX3" fmla="*/ 0 w 1405467"/>
              <a:gd name="connsiteY3" fmla="*/ 190123 h 5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467" h="562656">
                <a:moveTo>
                  <a:pt x="1405467" y="562656"/>
                </a:moveTo>
                <a:cubicBezTo>
                  <a:pt x="1349022" y="380622"/>
                  <a:pt x="1292578" y="198589"/>
                  <a:pt x="1126067" y="105456"/>
                </a:cubicBezTo>
                <a:cubicBezTo>
                  <a:pt x="959556" y="12323"/>
                  <a:pt x="594078" y="-10255"/>
                  <a:pt x="406400" y="3856"/>
                </a:cubicBezTo>
                <a:cubicBezTo>
                  <a:pt x="218722" y="17967"/>
                  <a:pt x="109361" y="104045"/>
                  <a:pt x="0" y="1901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Industrial emissions  - apply BAT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1103895"/>
            <a:ext cx="4379056" cy="4726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0216" y="2564904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Smaller energy </a:t>
            </a:r>
            <a:r>
              <a:rPr lang="en-GB" dirty="0" smtClean="0"/>
              <a:t>generators:</a:t>
            </a:r>
            <a:endParaRPr lang="en-GB" dirty="0"/>
          </a:p>
          <a:p>
            <a:r>
              <a:rPr lang="en-GB" dirty="0"/>
              <a:t>More of them, e.g. biomass boilers, MCPD installations</a:t>
            </a:r>
          </a:p>
          <a:p>
            <a:endParaRPr lang="en-GB" dirty="0"/>
          </a:p>
          <a:p>
            <a:r>
              <a:rPr lang="en-GB" dirty="0"/>
              <a:t>NOx control </a:t>
            </a:r>
            <a:r>
              <a:rPr lang="en-GB" dirty="0" smtClean="0"/>
              <a:t>using urea injection – risk of </a:t>
            </a:r>
            <a:r>
              <a:rPr lang="en-GB" dirty="0"/>
              <a:t>ammonia </a:t>
            </a:r>
            <a:r>
              <a:rPr lang="en-GB" dirty="0" smtClean="0"/>
              <a:t>emissions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30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2780928"/>
            <a:ext cx="10943167" cy="606543"/>
          </a:xfrm>
        </p:spPr>
        <p:txBody>
          <a:bodyPr/>
          <a:lstStyle/>
          <a:p>
            <a:pPr algn="ctr"/>
            <a:r>
              <a:rPr lang="en-GB" dirty="0"/>
              <a:t>The assessment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59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999" y="249841"/>
            <a:ext cx="10943167" cy="58442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process of assessment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24418" y="6196013"/>
            <a:ext cx="518583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 rtl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983432" y="2276871"/>
            <a:ext cx="2016224" cy="1444785"/>
          </a:xfrm>
          <a:prstGeom prst="roundRect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Installation type, size and emissions factors; habitat proximity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920611" y="3356992"/>
            <a:ext cx="2016224" cy="2088232"/>
            <a:chOff x="7920611" y="3356992"/>
            <a:chExt cx="2016224" cy="2088232"/>
          </a:xfrm>
        </p:grpSpPr>
        <p:sp>
          <p:nvSpPr>
            <p:cNvPr id="9" name="Rounded Rectangle 8"/>
            <p:cNvSpPr/>
            <p:nvPr/>
          </p:nvSpPr>
          <p:spPr>
            <a:xfrm>
              <a:off x="7920611" y="4365104"/>
              <a:ext cx="2016224" cy="108012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Impact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Assessment</a:t>
              </a:r>
            </a:p>
          </p:txBody>
        </p:sp>
        <p:cxnSp>
          <p:nvCxnSpPr>
            <p:cNvPr id="10" name="Straight Arrow Connector 9"/>
            <p:cNvCxnSpPr>
              <a:stCxn id="21" idx="2"/>
              <a:endCxn id="9" idx="0"/>
            </p:cNvCxnSpPr>
            <p:nvPr/>
          </p:nvCxnSpPr>
          <p:spPr>
            <a:xfrm>
              <a:off x="8928723" y="3356992"/>
              <a:ext cx="0" cy="1008112"/>
            </a:xfrm>
            <a:prstGeom prst="straightConnector1">
              <a:avLst/>
            </a:prstGeom>
            <a:ln w="28575">
              <a:solidFill>
                <a:srgbClr val="40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325999" y="4795019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audit all modelling reports submitted with permit applications.  The AQMAU audit a selection, i.e. those that need extra scrutiny. We have a risk-based process for selecting which applications go </a:t>
            </a:r>
            <a:r>
              <a:rPr lang="en-US" dirty="0" smtClean="0"/>
              <a:t>to AQMAU </a:t>
            </a:r>
            <a:r>
              <a:rPr lang="en-US" dirty="0"/>
              <a:t>and those which are review by NPS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8059237" y="896738"/>
            <a:ext cx="4124162" cy="852931"/>
            <a:chOff x="7804486" y="1070080"/>
            <a:chExt cx="4124162" cy="852931"/>
          </a:xfrm>
        </p:grpSpPr>
        <p:sp>
          <p:nvSpPr>
            <p:cNvPr id="13" name="Line Callout 2 (Accent Bar) 12"/>
            <p:cNvSpPr/>
            <p:nvPr/>
          </p:nvSpPr>
          <p:spPr>
            <a:xfrm>
              <a:off x="7804486" y="1130923"/>
              <a:ext cx="1584176" cy="792088"/>
            </a:xfrm>
            <a:prstGeom prst="accentCallout2">
              <a:avLst/>
            </a:prstGeom>
            <a:noFill/>
            <a:ln w="1270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tx1"/>
                  </a:solidFill>
                </a:rPr>
                <a:t>Compare with critical levels</a:t>
              </a:r>
            </a:p>
          </p:txBody>
        </p:sp>
        <p:sp>
          <p:nvSpPr>
            <p:cNvPr id="14" name="Line Callout 2 (Accent Bar) 13"/>
            <p:cNvSpPr/>
            <p:nvPr/>
          </p:nvSpPr>
          <p:spPr>
            <a:xfrm>
              <a:off x="10344472" y="1070080"/>
              <a:ext cx="1584176" cy="792088"/>
            </a:xfrm>
            <a:prstGeom prst="accentCallout2">
              <a:avLst/>
            </a:prstGeom>
            <a:noFill/>
            <a:ln w="1270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tx1"/>
                  </a:solidFill>
                </a:rPr>
                <a:t>Compare with critical loads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72933" y="1274362"/>
            <a:ext cx="3122650" cy="1724902"/>
            <a:chOff x="2972933" y="1274362"/>
            <a:chExt cx="3122650" cy="1724902"/>
          </a:xfrm>
        </p:grpSpPr>
        <p:sp>
          <p:nvSpPr>
            <p:cNvPr id="16" name="TextBox 15"/>
            <p:cNvSpPr txBox="1"/>
            <p:nvPr/>
          </p:nvSpPr>
          <p:spPr>
            <a:xfrm>
              <a:off x="2972933" y="1323204"/>
              <a:ext cx="981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Mass</a:t>
              </a:r>
            </a:p>
            <a:p>
              <a:pPr algn="ctr"/>
              <a:r>
                <a:rPr lang="en-GB" sz="1400" dirty="0"/>
                <a:t>emissions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079359" y="1274362"/>
              <a:ext cx="2016224" cy="108012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Screening</a:t>
              </a:r>
            </a:p>
          </p:txBody>
        </p:sp>
        <p:cxnSp>
          <p:nvCxnSpPr>
            <p:cNvPr id="18" name="Elbow Connector 17"/>
            <p:cNvCxnSpPr>
              <a:stCxn id="7" idx="3"/>
              <a:endCxn id="17" idx="1"/>
            </p:cNvCxnSpPr>
            <p:nvPr/>
          </p:nvCxnSpPr>
          <p:spPr>
            <a:xfrm flipV="1">
              <a:off x="2999656" y="1814422"/>
              <a:ext cx="1079703" cy="1184842"/>
            </a:xfrm>
            <a:prstGeom prst="bentConnector3">
              <a:avLst/>
            </a:prstGeom>
            <a:ln w="28575">
              <a:solidFill>
                <a:srgbClr val="40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095583" y="1814422"/>
            <a:ext cx="3841252" cy="1542570"/>
            <a:chOff x="6095583" y="1814422"/>
            <a:chExt cx="3841252" cy="1542570"/>
          </a:xfrm>
        </p:grpSpPr>
        <p:sp>
          <p:nvSpPr>
            <p:cNvPr id="20" name="TextBox 19"/>
            <p:cNvSpPr txBox="1"/>
            <p:nvPr/>
          </p:nvSpPr>
          <p:spPr>
            <a:xfrm>
              <a:off x="6431332" y="1874907"/>
              <a:ext cx="148790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Ground</a:t>
              </a:r>
            </a:p>
            <a:p>
              <a:pPr algn="ctr"/>
              <a:r>
                <a:rPr lang="en-GB" sz="1400" dirty="0"/>
                <a:t>Level</a:t>
              </a:r>
            </a:p>
            <a:p>
              <a:pPr algn="ctr"/>
              <a:r>
                <a:rPr lang="en-GB" sz="1400" dirty="0" smtClean="0"/>
                <a:t>Concentrations, </a:t>
              </a:r>
            </a:p>
            <a:p>
              <a:pPr algn="ctr"/>
              <a:r>
                <a:rPr lang="en-GB" sz="1400" dirty="0" smtClean="0"/>
                <a:t>C</a:t>
              </a:r>
              <a:r>
                <a:rPr lang="en-GB" sz="1400" baseline="-25000" dirty="0" smtClean="0"/>
                <a:t>n</a:t>
              </a:r>
              <a:endParaRPr lang="en-GB" sz="1400" baseline="-250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920611" y="2276872"/>
              <a:ext cx="2016224" cy="108012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Estimate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Deposition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(</a:t>
              </a:r>
              <a:r>
                <a:rPr lang="en-GB" sz="1600" i="1" dirty="0">
                  <a:solidFill>
                    <a:schemeClr val="tx1"/>
                  </a:solidFill>
                </a:rPr>
                <a:t>C</a:t>
              </a:r>
              <a:r>
                <a:rPr lang="en-GB" sz="1600" i="1" baseline="-25000" dirty="0">
                  <a:solidFill>
                    <a:schemeClr val="tx1"/>
                  </a:solidFill>
                </a:rPr>
                <a:t>n</a:t>
              </a:r>
              <a:r>
                <a:rPr lang="en-GB" sz="1600" dirty="0">
                  <a:solidFill>
                    <a:schemeClr val="tx1"/>
                  </a:solidFill>
                </a:rPr>
                <a:t> x </a:t>
              </a:r>
              <a:r>
                <a:rPr lang="en-GB" sz="1600" i="1" dirty="0" smtClean="0">
                  <a:solidFill>
                    <a:schemeClr val="tx1"/>
                  </a:solidFill>
                </a:rPr>
                <a:t>v</a:t>
              </a:r>
              <a:r>
                <a:rPr lang="en-GB" sz="1600" dirty="0" smtClean="0">
                  <a:solidFill>
                    <a:schemeClr val="tx1"/>
                  </a:solidFill>
                </a:rPr>
                <a:t> x </a:t>
              </a:r>
              <a:r>
                <a:rPr lang="en-GB" sz="1600" i="1" dirty="0" smtClean="0">
                  <a:solidFill>
                    <a:schemeClr val="tx1"/>
                  </a:solidFill>
                </a:rPr>
                <a:t>t</a:t>
              </a:r>
              <a:r>
                <a:rPr lang="en-GB" sz="1600" dirty="0" smtClean="0">
                  <a:solidFill>
                    <a:schemeClr val="tx1"/>
                  </a:solidFill>
                </a:rPr>
                <a:t> x </a:t>
              </a:r>
              <a:r>
                <a:rPr lang="en-GB" sz="1600" i="1" dirty="0" smtClean="0">
                  <a:solidFill>
                    <a:schemeClr val="tx1"/>
                  </a:solidFill>
                </a:rPr>
                <a:t>area</a:t>
              </a:r>
              <a:r>
                <a:rPr lang="en-GB" sz="1600" dirty="0" smtClean="0">
                  <a:solidFill>
                    <a:schemeClr val="tx1"/>
                  </a:solidFill>
                </a:rPr>
                <a:t>)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Elbow Connector 21"/>
            <p:cNvCxnSpPr>
              <a:stCxn id="17" idx="3"/>
              <a:endCxn id="21" idx="1"/>
            </p:cNvCxnSpPr>
            <p:nvPr/>
          </p:nvCxnSpPr>
          <p:spPr>
            <a:xfrm>
              <a:off x="6095583" y="1814422"/>
              <a:ext cx="1825028" cy="1002510"/>
            </a:xfrm>
            <a:prstGeom prst="bentConnector3">
              <a:avLst>
                <a:gd name="adj1" fmla="val 17062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452021" y="2354482"/>
            <a:ext cx="3468590" cy="1824682"/>
            <a:chOff x="4452021" y="2354482"/>
            <a:chExt cx="3468590" cy="1824682"/>
          </a:xfrm>
        </p:grpSpPr>
        <p:sp>
          <p:nvSpPr>
            <p:cNvPr id="24" name="Rounded Rectangle 23"/>
            <p:cNvSpPr/>
            <p:nvPr/>
          </p:nvSpPr>
          <p:spPr>
            <a:xfrm>
              <a:off x="4452021" y="3099044"/>
              <a:ext cx="2016224" cy="1080120"/>
            </a:xfrm>
            <a:prstGeom prst="roundRect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Dispersion modelling</a:t>
              </a:r>
            </a:p>
          </p:txBody>
        </p:sp>
        <p:cxnSp>
          <p:nvCxnSpPr>
            <p:cNvPr id="25" name="Elbow Connector 24"/>
            <p:cNvCxnSpPr>
              <a:stCxn id="17" idx="2"/>
              <a:endCxn id="24" idx="0"/>
            </p:cNvCxnSpPr>
            <p:nvPr/>
          </p:nvCxnSpPr>
          <p:spPr>
            <a:xfrm rot="16200000" flipH="1">
              <a:off x="4901521" y="2540432"/>
              <a:ext cx="744562" cy="372662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24" idx="3"/>
              <a:endCxn id="21" idx="1"/>
            </p:cNvCxnSpPr>
            <p:nvPr/>
          </p:nvCxnSpPr>
          <p:spPr>
            <a:xfrm flipV="1">
              <a:off x="6468245" y="2816932"/>
              <a:ext cx="1452366" cy="822172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1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PPT template final">
  <a:themeElements>
    <a:clrScheme name="EA 2017">
      <a:dk1>
        <a:srgbClr val="000000"/>
      </a:dk1>
      <a:lt1>
        <a:srgbClr val="FFFFFF"/>
      </a:lt1>
      <a:dk2>
        <a:srgbClr val="00AF41"/>
      </a:dk2>
      <a:lt2>
        <a:srgbClr val="034B89"/>
      </a:lt2>
      <a:accent1>
        <a:srgbClr val="00AF41"/>
      </a:accent1>
      <a:accent2>
        <a:srgbClr val="034B89"/>
      </a:accent2>
      <a:accent3>
        <a:srgbClr val="B2C326"/>
      </a:accent3>
      <a:accent4>
        <a:srgbClr val="54BCE7"/>
      </a:accent4>
      <a:accent5>
        <a:srgbClr val="D95F15"/>
      </a:accent5>
      <a:accent6>
        <a:srgbClr val="7F7F7F"/>
      </a:accent6>
      <a:hlink>
        <a:srgbClr val="000000"/>
      </a:hlink>
      <a:folHlink>
        <a:srgbClr val="B2C326"/>
      </a:folHlink>
    </a:clrScheme>
    <a:fontScheme name="Environment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.3 PPT 16x9 template [Read-Only]" id="{D3601371-8B9C-4B89-829A-EB22A84E7996}" vid="{60048F88-1729-4AF2-B97B-46B430445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3378D903ED44AAB1F7750C080CB97" ma:contentTypeVersion="15" ma:contentTypeDescription="Create a new document." ma:contentTypeScope="" ma:versionID="2da9a221df18eee1382fe03030018ce4">
  <xsd:schema xmlns:xsd="http://www.w3.org/2001/XMLSchema" xmlns:xs="http://www.w3.org/2001/XMLSchema" xmlns:p="http://schemas.microsoft.com/office/2006/metadata/properties" xmlns:ns2="34e441e0-489d-4890-b189-27389d51a10e" xmlns:ns3="8ec1304b-7396-4528-99a7-dbf07818ccf4" targetNamespace="http://schemas.microsoft.com/office/2006/metadata/properties" ma:root="true" ma:fieldsID="fe2c5a3e65319f2c02974b56fdb240b4" ns2:_="" ns3:_="">
    <xsd:import namespace="34e441e0-489d-4890-b189-27389d51a10e"/>
    <xsd:import namespace="8ec1304b-7396-4528-99a7-dbf07818cc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441e0-489d-4890-b189-27389d51a1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1304b-7396-4528-99a7-dbf07818cc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755006-AB62-4B69-A1CD-4C40EB169D6C}"/>
</file>

<file path=customXml/itemProps2.xml><?xml version="1.0" encoding="utf-8"?>
<ds:datastoreItem xmlns:ds="http://schemas.openxmlformats.org/officeDocument/2006/customXml" ds:itemID="{C72EB54D-F845-4D5E-928E-D357CAFB7C66}"/>
</file>

<file path=customXml/itemProps3.xml><?xml version="1.0" encoding="utf-8"?>
<ds:datastoreItem xmlns:ds="http://schemas.openxmlformats.org/officeDocument/2006/customXml" ds:itemID="{8D209744-AD23-40C2-8A67-26F925CAC4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</TotalTime>
  <Words>1254</Words>
  <Application>Microsoft Office PowerPoint</Application>
  <PresentationFormat>Widescreen</PresentationFormat>
  <Paragraphs>253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Shonar Bangla</vt:lpstr>
      <vt:lpstr>Wingdings 2</vt:lpstr>
      <vt:lpstr>PPT template final</vt:lpstr>
      <vt:lpstr>PowerPoint Presentation</vt:lpstr>
      <vt:lpstr>Outline</vt:lpstr>
      <vt:lpstr>2019 onwards  - The Clean Air Strategy</vt:lpstr>
      <vt:lpstr>Ammonia, its sources, proportions and impact assessment</vt:lpstr>
      <vt:lpstr>Sources of ammonia</vt:lpstr>
      <vt:lpstr>Ammonia emissions by sectors</vt:lpstr>
      <vt:lpstr>Industrial emissions  - apply BAT</vt:lpstr>
      <vt:lpstr>The assessment process</vt:lpstr>
      <vt:lpstr>The process of assessment</vt:lpstr>
      <vt:lpstr>Source-pathway-receptor</vt:lpstr>
      <vt:lpstr>Source-pathway-receptor</vt:lpstr>
      <vt:lpstr>Dispersion models</vt:lpstr>
      <vt:lpstr>Take into account background</vt:lpstr>
      <vt:lpstr>Golden rules of modelling</vt:lpstr>
      <vt:lpstr>Screening models</vt:lpstr>
      <vt:lpstr>Strengths and limitations of models</vt:lpstr>
      <vt:lpstr>Model validation</vt:lpstr>
      <vt:lpstr>Model validation</vt:lpstr>
      <vt:lpstr>Lessons from validation exercises</vt:lpstr>
      <vt:lpstr>Emissions factors for single-point sources</vt:lpstr>
      <vt:lpstr>Emissions factors for diffuse sources</vt:lpstr>
      <vt:lpstr>Current challenges</vt:lpstr>
      <vt:lpstr>Current challenges</vt:lpstr>
      <vt:lpstr>The Wealden Catch-22</vt:lpstr>
      <vt:lpstr>Wealden</vt:lpstr>
      <vt:lpstr>‘N headroom’ – Dutch Nitrogen Case</vt:lpstr>
      <vt:lpstr>The Dutch Nitrogen Case</vt:lpstr>
      <vt:lpstr>So what are we doing and considering?</vt:lpstr>
      <vt:lpstr>Challenges</vt:lpstr>
      <vt:lpstr>Assessment and thresholds</vt:lpstr>
      <vt:lpstr>Science underpinning 1µg/m3 / 3µg/m3 critical levels</vt:lpstr>
      <vt:lpstr>Latest science for monitoring</vt:lpstr>
      <vt:lpstr>APIS and in combination assessments</vt:lpstr>
      <vt:lpstr>Thresholds - options</vt:lpstr>
      <vt:lpstr>The origin of the 8% additional load</vt:lpstr>
      <vt:lpstr>The need for a strategic approach</vt:lpstr>
      <vt:lpstr>Ammonia headroom</vt:lpstr>
      <vt:lpstr>Agricultural emissions by sub-sector</vt:lpstr>
      <vt:lpstr>Agricultural emissions by activity</vt:lpstr>
      <vt:lpstr>Local headroom, and clusters in combination</vt:lpstr>
      <vt:lpstr>Strategic approach</vt:lpstr>
      <vt:lpstr>Summary</vt:lpstr>
    </vt:vector>
  </TitlesOfParts>
  <Company>Environment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 Rick</dc:creator>
  <cp:keywords>powerpoint, PPT, power, point, template, 16:9, widescreen, presentation, 174_17, 174-17, 17417, 174 17</cp:keywords>
  <dc:description>version 1
issued 07/06/2017</dc:description>
  <cp:lastModifiedBy>Ford, Judith</cp:lastModifiedBy>
  <cp:revision>159</cp:revision>
  <cp:lastPrinted>2017-05-08T09:31:30Z</cp:lastPrinted>
  <dcterms:created xsi:type="dcterms:W3CDTF">2019-11-06T14:42:14Z</dcterms:created>
  <dcterms:modified xsi:type="dcterms:W3CDTF">2020-03-09T09:19:03Z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0x010100D703378D903ED44AAB1F7750C080CB97</vt:lpwstr>
  </property>
</Properties>
</file>